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7" r:id="rId3"/>
    <p:sldId id="268" r:id="rId4"/>
    <p:sldId id="266" r:id="rId5"/>
    <p:sldId id="279" r:id="rId6"/>
    <p:sldId id="270" r:id="rId7"/>
    <p:sldId id="269" r:id="rId8"/>
    <p:sldId id="278" r:id="rId9"/>
    <p:sldId id="280" r:id="rId10"/>
    <p:sldId id="281" r:id="rId11"/>
    <p:sldId id="290" r:id="rId12"/>
    <p:sldId id="282" r:id="rId13"/>
    <p:sldId id="283" r:id="rId14"/>
    <p:sldId id="284" r:id="rId15"/>
    <p:sldId id="291" r:id="rId16"/>
    <p:sldId id="285" r:id="rId17"/>
    <p:sldId id="286" r:id="rId18"/>
    <p:sldId id="287" r:id="rId19"/>
    <p:sldId id="262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24C"/>
    <a:srgbClr val="07A64F"/>
    <a:srgbClr val="404040"/>
    <a:srgbClr val="24B44D"/>
    <a:srgbClr val="6FBF43"/>
    <a:srgbClr val="70BD45"/>
    <a:srgbClr val="AA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/>
    <p:restoredTop sz="96837" autoAdjust="0"/>
  </p:normalViewPr>
  <p:slideViewPr>
    <p:cSldViewPr snapToGrid="0" snapToObjects="1">
      <p:cViewPr varScale="1">
        <p:scale>
          <a:sx n="113" d="100"/>
          <a:sy n="113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.stepnov\Documents\&#1055;&#1088;&#1086;&#1077;&#1082;&#1090;_SSD_&#1051;&#1086;&#1082;&#1072;&#1083;&#1100;&#1085;&#1086;\05_&#1055;&#1088;&#1086;&#1076;&#1074;&#1080;&#1078;&#1077;&#1085;&#1080;&#1077;%20&#1080;%20&#1087;&#1088;&#1086;&#1076;&#1072;&#1078;&#1080;\01_&#1055;&#1088;&#1077;&#1079;&#1077;&#1085;&#1090;&#1072;&#1094;&#1080;&#1080;\Prostore-2019\GANT-CHART-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stepnov\Documents\&#1055;&#1088;&#1086;&#1077;&#1082;&#1090;_SSD_&#1051;&#1086;&#1082;&#1072;&#1083;&#1100;&#1085;&#1086;\GSN_&#1054;&#1073;&#1098;&#1077;&#1076;&#1080;&#1085;&#1077;&#1085;&#1085;&#1099;&#1081;%20RM2020-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Start Date</c:v>
          </c:tx>
          <c:spPr>
            <a:noFill/>
            <a:ln>
              <a:noFill/>
            </a:ln>
            <a:effectLst/>
          </c:spPr>
          <c:invertIfNegative val="0"/>
          <c:cat>
            <c:strRef>
              <c:f>'Известно начало и окончание'!$B$5:$B$33</c:f>
              <c:strCache>
                <c:ptCount val="11"/>
                <c:pt idx="0">
                  <c:v>MLC 128 Gb X1, 16 GB</c:v>
                </c:pt>
                <c:pt idx="1">
                  <c:v>MLC 128 Gb X2, 32 GB</c:v>
                </c:pt>
                <c:pt idx="2">
                  <c:v>3D MLC 256 Gb X1, 32 GB</c:v>
                </c:pt>
                <c:pt idx="3">
                  <c:v>3D MLC 256 Gb X2, 64 GB</c:v>
                </c:pt>
                <c:pt idx="4">
                  <c:v>3D MLC 256 Gb X4, 128 GB</c:v>
                </c:pt>
                <c:pt idx="5">
                  <c:v>3D MLC 128 Gb X2, 32 GB</c:v>
                </c:pt>
                <c:pt idx="6">
                  <c:v>3D MLC 128 Gb X4, 64 GB</c:v>
                </c:pt>
                <c:pt idx="7">
                  <c:v>3D TLC 256 Gb X2, 64 GB</c:v>
                </c:pt>
                <c:pt idx="8">
                  <c:v>3D TLC 256 Gb X4, 128 GB</c:v>
                </c:pt>
                <c:pt idx="9">
                  <c:v>3D TLC 512 X2, 128 GB</c:v>
                </c:pt>
                <c:pt idx="10">
                  <c:v>3D TLC 512 X4, 256 GB</c:v>
                </c:pt>
              </c:strCache>
              <c:extLst xmlns:c16r2="http://schemas.microsoft.com/office/drawing/2015/06/chart"/>
            </c:strRef>
          </c:cat>
          <c:val>
            <c:numRef>
              <c:f>'Известно начало и окончание'!$C$5:$C$33</c:f>
              <c:numCache>
                <c:formatCode>m/d/yyyy</c:formatCode>
                <c:ptCount val="11"/>
                <c:pt idx="0">
                  <c:v>42614</c:v>
                </c:pt>
                <c:pt idx="1">
                  <c:v>42826</c:v>
                </c:pt>
                <c:pt idx="2">
                  <c:v>42917</c:v>
                </c:pt>
                <c:pt idx="3">
                  <c:v>42979</c:v>
                </c:pt>
                <c:pt idx="4">
                  <c:v>43070</c:v>
                </c:pt>
                <c:pt idx="5">
                  <c:v>43831</c:v>
                </c:pt>
                <c:pt idx="6">
                  <c:v>43831</c:v>
                </c:pt>
                <c:pt idx="7">
                  <c:v>43344</c:v>
                </c:pt>
                <c:pt idx="8">
                  <c:v>43586</c:v>
                </c:pt>
                <c:pt idx="9">
                  <c:v>43709</c:v>
                </c:pt>
                <c:pt idx="10">
                  <c:v>43709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E-4FD0-90D7-A2EC118438ED}"/>
            </c:ext>
          </c:extLst>
        </c:ser>
        <c:ser>
          <c:idx val="1"/>
          <c:order val="1"/>
          <c:tx>
            <c:v>Days Complete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33E-4FD0-90D7-A2EC118438E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33E-4FD0-90D7-A2EC118438E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33E-4FD0-90D7-A2EC118438E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33E-4FD0-90D7-A2EC118438E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33E-4FD0-90D7-A2EC118438ED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33E-4FD0-90D7-A2EC118438E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33E-4FD0-90D7-A2EC118438E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33E-4FD0-90D7-A2EC118438E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33E-4FD0-90D7-A2EC118438E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933E-4FD0-90D7-A2EC118438E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933E-4FD0-90D7-A2EC118438ED}"/>
              </c:ext>
            </c:extLst>
          </c:dPt>
          <c:cat>
            <c:strRef>
              <c:f>'Известно начало и окончание'!$B$5:$B$33</c:f>
              <c:strCache>
                <c:ptCount val="11"/>
                <c:pt idx="0">
                  <c:v>MLC 128 Gb X1, 16 GB</c:v>
                </c:pt>
                <c:pt idx="1">
                  <c:v>MLC 128 Gb X2, 32 GB</c:v>
                </c:pt>
                <c:pt idx="2">
                  <c:v>3D MLC 256 Gb X1, 32 GB</c:v>
                </c:pt>
                <c:pt idx="3">
                  <c:v>3D MLC 256 Gb X2, 64 GB</c:v>
                </c:pt>
                <c:pt idx="4">
                  <c:v>3D MLC 256 Gb X4, 128 GB</c:v>
                </c:pt>
                <c:pt idx="5">
                  <c:v>3D MLC 128 Gb X2, 32 GB</c:v>
                </c:pt>
                <c:pt idx="6">
                  <c:v>3D MLC 128 Gb X4, 64 GB</c:v>
                </c:pt>
                <c:pt idx="7">
                  <c:v>3D TLC 256 Gb X2, 64 GB</c:v>
                </c:pt>
                <c:pt idx="8">
                  <c:v>3D TLC 256 Gb X4, 128 GB</c:v>
                </c:pt>
                <c:pt idx="9">
                  <c:v>3D TLC 512 X2, 128 GB</c:v>
                </c:pt>
                <c:pt idx="10">
                  <c:v>3D TLC 512 X4, 256 GB</c:v>
                </c:pt>
              </c:strCache>
              <c:extLst xmlns:c16r2="http://schemas.microsoft.com/office/drawing/2015/06/chart"/>
            </c:strRef>
          </c:cat>
          <c:val>
            <c:numRef>
              <c:f>'Известно начало и окончание'!$F$5:$F$33</c:f>
              <c:numCache>
                <c:formatCode>0.00</c:formatCode>
                <c:ptCount val="11"/>
                <c:pt idx="0">
                  <c:v>365</c:v>
                </c:pt>
                <c:pt idx="1">
                  <c:v>153</c:v>
                </c:pt>
                <c:pt idx="2">
                  <c:v>790</c:v>
                </c:pt>
                <c:pt idx="3">
                  <c:v>1217</c:v>
                </c:pt>
                <c:pt idx="4">
                  <c:v>637</c:v>
                </c:pt>
                <c:pt idx="5">
                  <c:v>730</c:v>
                </c:pt>
                <c:pt idx="6">
                  <c:v>911</c:v>
                </c:pt>
                <c:pt idx="7">
                  <c:v>1033</c:v>
                </c:pt>
                <c:pt idx="8">
                  <c:v>975</c:v>
                </c:pt>
                <c:pt idx="9">
                  <c:v>852</c:v>
                </c:pt>
                <c:pt idx="10">
                  <c:v>1033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33E-4FD0-90D7-A2EC118438ED}"/>
            </c:ext>
          </c:extLst>
        </c:ser>
        <c:ser>
          <c:idx val="2"/>
          <c:order val="2"/>
          <c:tx>
            <c:v>Days Remain</c:v>
          </c:tx>
          <c:spPr>
            <a:solidFill>
              <a:srgbClr val="00B050">
                <a:alpha val="2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33E-4FD0-90D7-A2EC118438E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933E-4FD0-90D7-A2EC118438E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933E-4FD0-90D7-A2EC118438E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933E-4FD0-90D7-A2EC118438E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933E-4FD0-90D7-A2EC118438ED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>
                  <a:alpha val="2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33E-4FD0-90D7-A2EC118438E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>
                  <a:alpha val="2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33E-4FD0-90D7-A2EC118438E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33E-4FD0-90D7-A2EC118438E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933E-4FD0-90D7-A2EC118438E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>
                  <a:alpha val="2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933E-4FD0-90D7-A2EC118438E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>
                  <a:alpha val="2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933E-4FD0-90D7-A2EC118438ED}"/>
              </c:ext>
            </c:extLst>
          </c:dPt>
          <c:cat>
            <c:strRef>
              <c:f>'Известно начало и окончание'!$B$5:$B$33</c:f>
              <c:strCache>
                <c:ptCount val="11"/>
                <c:pt idx="0">
                  <c:v>MLC 128 Gb X1, 16 GB</c:v>
                </c:pt>
                <c:pt idx="1">
                  <c:v>MLC 128 Gb X2, 32 GB</c:v>
                </c:pt>
                <c:pt idx="2">
                  <c:v>3D MLC 256 Gb X1, 32 GB</c:v>
                </c:pt>
                <c:pt idx="3">
                  <c:v>3D MLC 256 Gb X2, 64 GB</c:v>
                </c:pt>
                <c:pt idx="4">
                  <c:v>3D MLC 256 Gb X4, 128 GB</c:v>
                </c:pt>
                <c:pt idx="5">
                  <c:v>3D MLC 128 Gb X2, 32 GB</c:v>
                </c:pt>
                <c:pt idx="6">
                  <c:v>3D MLC 128 Gb X4, 64 GB</c:v>
                </c:pt>
                <c:pt idx="7">
                  <c:v>3D TLC 256 Gb X2, 64 GB</c:v>
                </c:pt>
                <c:pt idx="8">
                  <c:v>3D TLC 256 Gb X4, 128 GB</c:v>
                </c:pt>
                <c:pt idx="9">
                  <c:v>3D TLC 512 X2, 128 GB</c:v>
                </c:pt>
                <c:pt idx="10">
                  <c:v>3D TLC 512 X4, 256 GB</c:v>
                </c:pt>
              </c:strCache>
              <c:extLst xmlns:c16r2="http://schemas.microsoft.com/office/drawing/2015/06/chart"/>
            </c:strRef>
          </c:cat>
          <c:val>
            <c:numRef>
              <c:f>'Известно начало и окончание'!$G$5:$G$33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933E-4FD0-90D7-A2EC11843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162624"/>
        <c:axId val="139293440"/>
      </c:barChart>
      <c:catAx>
        <c:axId val="171162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ru-RU"/>
          </a:p>
        </c:txPr>
        <c:crossAx val="139293440"/>
        <c:crosses val="autoZero"/>
        <c:auto val="1"/>
        <c:lblAlgn val="ctr"/>
        <c:lblOffset val="100"/>
        <c:noMultiLvlLbl val="0"/>
      </c:catAx>
      <c:valAx>
        <c:axId val="139293440"/>
        <c:scaling>
          <c:orientation val="minMax"/>
          <c:min val="42576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mm/yy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ru-RU"/>
          </a:p>
        </c:txPr>
        <c:crossAx val="171162624"/>
        <c:crosses val="autoZero"/>
        <c:crossBetween val="between"/>
        <c:majorUnit val="180"/>
        <c:minorUnit val="90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solidFill>
      <a:schemeClr val="bg1"/>
    </a:solidFill>
    <a:ln w="38100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Start Date</c:v>
          </c:tx>
          <c:spPr>
            <a:noFill/>
            <a:ln>
              <a:noFill/>
            </a:ln>
            <a:effectLst/>
          </c:spPr>
          <c:invertIfNegative val="0"/>
          <c:cat>
            <c:strRef>
              <c:f>('SSD (внешний)'!$B$6:$B$26,'SSD (внешний)'!$B$29,'SSD (внешний)'!$B$32,'SSD (внешний)'!$B$34)</c:f>
              <c:strCache>
                <c:ptCount val="24"/>
                <c:pt idx="0">
                  <c:v>1. Высоконадежные SATA накопители</c:v>
                </c:pt>
                <c:pt idx="1">
                  <c:v>2.5" SATA, SMI, 3D MLC, 128/256/512/1024 GB</c:v>
                </c:pt>
                <c:pt idx="2">
                  <c:v>2.5" SATA, SMI, 3D MLC, 128/256/512/1024 GB</c:v>
                </c:pt>
                <c:pt idx="3">
                  <c:v>M.2 2280 SATA, SMI, 3D MLC, 256/512 GB</c:v>
                </c:pt>
                <c:pt idx="4">
                  <c:v>2.5" SATA, SMI, 3D MLC,  128/256/512 GB</c:v>
                </c:pt>
                <c:pt idx="5">
                  <c:v>2. SATA накопители среднего ценового диапазона</c:v>
                </c:pt>
                <c:pt idx="6">
                  <c:v>2.5" SATA, SMI, 3D TLC 128/256/512/1024 GB</c:v>
                </c:pt>
                <c:pt idx="7">
                  <c:v>M.2 2280 SATA, SMI, 3D TLC, 256/512 GB</c:v>
                </c:pt>
                <c:pt idx="8">
                  <c:v>2.5" SATA, Phison, 3D TLC, 128GB/256GB/512GB/1TB</c:v>
                </c:pt>
                <c:pt idx="9">
                  <c:v>M.2 2280 SATA, Phison, 3D TLC 128GB/256GB/512GB/1TB</c:v>
                </c:pt>
                <c:pt idx="10">
                  <c:v>2.5" SATA, SMI, 3D TLC, 256/512/1024 GB</c:v>
                </c:pt>
                <c:pt idx="11">
                  <c:v>M.2 2280 SATA, SMI 3D TLC,  256/512 GB</c:v>
                </c:pt>
                <c:pt idx="12">
                  <c:v>3. Бюджетные модели SSD накопителей</c:v>
                </c:pt>
                <c:pt idx="13">
                  <c:v>2.5" SATA, Phison DRAM less, 2ch, 3D TLC, 128GB/256GB/512GB/1TB</c:v>
                </c:pt>
                <c:pt idx="14">
                  <c:v>M.2 2280 SATA,Phison DRAM less, 2ch, 3D TLC, 128GB/256GB/512GB</c:v>
                </c:pt>
                <c:pt idx="15">
                  <c:v>2.5" SATA, Phison DRAM less, 2ch, 3D TLC, 512GB/1TB/2TB/4TB</c:v>
                </c:pt>
                <c:pt idx="16">
                  <c:v>M.2 2280 SATA,Phison DRAM less, 2ch, 3D TLC, 512GB/1TB</c:v>
                </c:pt>
                <c:pt idx="17">
                  <c:v>4. Бюджетные модели PCIe/NVMe SSD</c:v>
                </c:pt>
                <c:pt idx="18">
                  <c:v>U.2 PCIe/NVMe, Phison, 3D TLC, 1 TB / 2 TB</c:v>
                </c:pt>
                <c:pt idx="19">
                  <c:v>M.2 PCIe/NVMe, Phison, 3D TLC, 256 GB / 512 TB</c:v>
                </c:pt>
                <c:pt idx="20">
                  <c:v>5. Высокоскоростные  накопители PCIe/NVMe SSD</c:v>
                </c:pt>
                <c:pt idx="21">
                  <c:v>U.2 Ent PCIe/NVMe, Gen3x4, 3D TLC, 1 TB / 2 TB</c:v>
                </c:pt>
                <c:pt idx="22">
                  <c:v>AIC HHHL, PCIe/NVMe, Gen4x4, 3D TLC, 2 / 4 / 8 TB</c:v>
                </c:pt>
                <c:pt idx="23">
                  <c:v>M.3/EDSFF, PCIe/NVMe, Gen 4x4, 3D TLC, 2 / 4 / 8 TB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'SSD (внешний)'!$B$6:$B$34</c15:sqref>
                  </c15:fullRef>
                </c:ext>
              </c:extLst>
            </c:strRef>
          </c:cat>
          <c:val>
            <c:numRef>
              <c:f>('SSD (внешний)'!$G$6:$G$26,'SSD (внешний)'!$G$29,'SSD (внешний)'!$G$32,'SSD (внешний)'!$G$34)</c:f>
              <c:numCache>
                <c:formatCode>m/d/yyyy</c:formatCode>
                <c:ptCount val="24"/>
                <c:pt idx="1">
                  <c:v>43525</c:v>
                </c:pt>
                <c:pt idx="2">
                  <c:v>43525</c:v>
                </c:pt>
                <c:pt idx="3">
                  <c:v>43739</c:v>
                </c:pt>
                <c:pt idx="4">
                  <c:v>44075</c:v>
                </c:pt>
                <c:pt idx="6">
                  <c:v>43922</c:v>
                </c:pt>
                <c:pt idx="7">
                  <c:v>43922</c:v>
                </c:pt>
                <c:pt idx="8">
                  <c:v>44075</c:v>
                </c:pt>
                <c:pt idx="9">
                  <c:v>44075</c:v>
                </c:pt>
                <c:pt idx="10">
                  <c:v>44075</c:v>
                </c:pt>
                <c:pt idx="11">
                  <c:v>44075</c:v>
                </c:pt>
                <c:pt idx="13">
                  <c:v>43405</c:v>
                </c:pt>
                <c:pt idx="14">
                  <c:v>43405</c:v>
                </c:pt>
                <c:pt idx="15">
                  <c:v>44136</c:v>
                </c:pt>
                <c:pt idx="16">
                  <c:v>44136</c:v>
                </c:pt>
                <c:pt idx="18">
                  <c:v>43586</c:v>
                </c:pt>
                <c:pt idx="19">
                  <c:v>43831</c:v>
                </c:pt>
                <c:pt idx="21">
                  <c:v>44197</c:v>
                </c:pt>
                <c:pt idx="22">
                  <c:v>44348</c:v>
                </c:pt>
                <c:pt idx="23">
                  <c:v>44470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'SSD (внешний)'!$G$6:$G$34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C-4B92-9F1D-ADCCE6EFB482}"/>
            </c:ext>
          </c:extLst>
        </c:ser>
        <c:ser>
          <c:idx val="1"/>
          <c:order val="1"/>
          <c:tx>
            <c:v>Days Complete</c:v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3C-4B92-9F1D-ADCCE6EFB48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C-4B92-9F1D-ADCCE6EFB48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C-4B92-9F1D-ADCCE6EFB48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03C-4B92-9F1D-ADCCE6EFB4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3C-4B92-9F1D-ADCCE6EFB4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03C-4B92-9F1D-ADCCE6EFB48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03C-4B92-9F1D-ADCCE6EFB48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03C-4B92-9F1D-ADCCE6EFB48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03C-4B92-9F1D-ADCCE6EFB48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03C-4B92-9F1D-ADCCE6EFB48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03C-4B92-9F1D-ADCCE6EFB482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03C-4B92-9F1D-ADCCE6EFB482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03C-4B92-9F1D-ADCCE6EFB482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03C-4B92-9F1D-ADCCE6EFB482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03C-4B92-9F1D-ADCCE6EFB482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03C-4B92-9F1D-ADCCE6EFB482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03C-4B92-9F1D-ADCCE6EFB482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03C-4B92-9F1D-ADCCE6EFB482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03C-4B92-9F1D-ADCCE6EFB482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03C-4B92-9F1D-ADCCE6EFB482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03C-4B92-9F1D-ADCCE6EFB482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03C-4B92-9F1D-ADCCE6EFB482}"/>
              </c:ext>
            </c:extLst>
          </c:dPt>
          <c:cat>
            <c:strRef>
              <c:f>('SSD (внешний)'!$B$6:$B$26,'SSD (внешний)'!$B$29,'SSD (внешний)'!$B$32,'SSD (внешний)'!$B$34)</c:f>
              <c:strCache>
                <c:ptCount val="24"/>
                <c:pt idx="0">
                  <c:v>1. Высоконадежные SATA накопители</c:v>
                </c:pt>
                <c:pt idx="1">
                  <c:v>2.5" SATA, SMI, 3D MLC, 128/256/512/1024 GB</c:v>
                </c:pt>
                <c:pt idx="2">
                  <c:v>2.5" SATA, SMI, 3D MLC, 128/256/512/1024 GB</c:v>
                </c:pt>
                <c:pt idx="3">
                  <c:v>M.2 2280 SATA, SMI, 3D MLC, 256/512 GB</c:v>
                </c:pt>
                <c:pt idx="4">
                  <c:v>2.5" SATA, SMI, 3D MLC,  128/256/512 GB</c:v>
                </c:pt>
                <c:pt idx="5">
                  <c:v>2. SATA накопители среднего ценового диапазона</c:v>
                </c:pt>
                <c:pt idx="6">
                  <c:v>2.5" SATA, SMI, 3D TLC 128/256/512/1024 GB</c:v>
                </c:pt>
                <c:pt idx="7">
                  <c:v>M.2 2280 SATA, SMI, 3D TLC, 256/512 GB</c:v>
                </c:pt>
                <c:pt idx="8">
                  <c:v>2.5" SATA, Phison, 3D TLC, 128GB/256GB/512GB/1TB</c:v>
                </c:pt>
                <c:pt idx="9">
                  <c:v>M.2 2280 SATA, Phison, 3D TLC 128GB/256GB/512GB/1TB</c:v>
                </c:pt>
                <c:pt idx="10">
                  <c:v>2.5" SATA, SMI, 3D TLC, 256/512/1024 GB</c:v>
                </c:pt>
                <c:pt idx="11">
                  <c:v>M.2 2280 SATA, SMI 3D TLC,  256/512 GB</c:v>
                </c:pt>
                <c:pt idx="12">
                  <c:v>3. Бюджетные модели SSD накопителей</c:v>
                </c:pt>
                <c:pt idx="13">
                  <c:v>2.5" SATA, Phison DRAM less, 2ch, 3D TLC, 128GB/256GB/512GB/1TB</c:v>
                </c:pt>
                <c:pt idx="14">
                  <c:v>M.2 2280 SATA,Phison DRAM less, 2ch, 3D TLC, 128GB/256GB/512GB</c:v>
                </c:pt>
                <c:pt idx="15">
                  <c:v>2.5" SATA, Phison DRAM less, 2ch, 3D TLC, 512GB/1TB/2TB/4TB</c:v>
                </c:pt>
                <c:pt idx="16">
                  <c:v>M.2 2280 SATA,Phison DRAM less, 2ch, 3D TLC, 512GB/1TB</c:v>
                </c:pt>
                <c:pt idx="17">
                  <c:v>4. Бюджетные модели PCIe/NVMe SSD</c:v>
                </c:pt>
                <c:pt idx="18">
                  <c:v>U.2 PCIe/NVMe, Phison, 3D TLC, 1 TB / 2 TB</c:v>
                </c:pt>
                <c:pt idx="19">
                  <c:v>M.2 PCIe/NVMe, Phison, 3D TLC, 256 GB / 512 TB</c:v>
                </c:pt>
                <c:pt idx="20">
                  <c:v>5. Высокоскоростные  накопители PCIe/NVMe SSD</c:v>
                </c:pt>
                <c:pt idx="21">
                  <c:v>U.2 Ent PCIe/NVMe, Gen3x4, 3D TLC, 1 TB / 2 TB</c:v>
                </c:pt>
                <c:pt idx="22">
                  <c:v>AIC HHHL, PCIe/NVMe, Gen4x4, 3D TLC, 2 / 4 / 8 TB</c:v>
                </c:pt>
                <c:pt idx="23">
                  <c:v>M.3/EDSFF, PCIe/NVMe, Gen 4x4, 3D TLC, 2 / 4 / 8 TB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'SSD (внешний)'!$B$6:$B$34</c15:sqref>
                  </c15:fullRef>
                </c:ext>
              </c:extLst>
            </c:strRef>
          </c:cat>
          <c:val>
            <c:numRef>
              <c:f>('SSD (внешний)'!$J$6:$J$26,'SSD (внешний)'!$J$29,'SSD (внешний)'!$J$32,'SSD (внешний)'!$J$34)</c:f>
              <c:numCache>
                <c:formatCode>0.00</c:formatCode>
                <c:ptCount val="24"/>
                <c:pt idx="1">
                  <c:v>671</c:v>
                </c:pt>
                <c:pt idx="2">
                  <c:v>671</c:v>
                </c:pt>
                <c:pt idx="3">
                  <c:v>457</c:v>
                </c:pt>
                <c:pt idx="4">
                  <c:v>486</c:v>
                </c:pt>
                <c:pt idx="6">
                  <c:v>274</c:v>
                </c:pt>
                <c:pt idx="7">
                  <c:v>274</c:v>
                </c:pt>
                <c:pt idx="8">
                  <c:v>851</c:v>
                </c:pt>
                <c:pt idx="9">
                  <c:v>851</c:v>
                </c:pt>
                <c:pt idx="10">
                  <c:v>851</c:v>
                </c:pt>
                <c:pt idx="11">
                  <c:v>765.9</c:v>
                </c:pt>
                <c:pt idx="13">
                  <c:v>791</c:v>
                </c:pt>
                <c:pt idx="14">
                  <c:v>791</c:v>
                </c:pt>
                <c:pt idx="15">
                  <c:v>577</c:v>
                </c:pt>
                <c:pt idx="16">
                  <c:v>577</c:v>
                </c:pt>
                <c:pt idx="18">
                  <c:v>975</c:v>
                </c:pt>
                <c:pt idx="19">
                  <c:v>1095</c:v>
                </c:pt>
                <c:pt idx="21">
                  <c:v>729</c:v>
                </c:pt>
                <c:pt idx="22">
                  <c:v>943</c:v>
                </c:pt>
                <c:pt idx="23">
                  <c:v>821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'SSD (внешний)'!$J$6:$J$34</c15:sqref>
                  </c15:fullRef>
                </c:ext>
              </c:extLst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categoryFilterExceptions>
                <c15:categoryFilterException>
                  <c15:sqref>'SSD (внешний)'!$J$28</c15:sqref>
                  <c15:spPr xmlns:c15="http://schemas.microsoft.com/office/drawing/2012/chart">
                    <a:solidFill>
                      <a:srgbClr val="0070C0"/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15:spPr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C-503C-4B92-9F1D-ADCCE6EFB482}"/>
            </c:ext>
          </c:extLst>
        </c:ser>
        <c:ser>
          <c:idx val="2"/>
          <c:order val="2"/>
          <c:tx>
            <c:v>Days Remain</c:v>
          </c:tx>
          <c:spPr>
            <a:solidFill>
              <a:srgbClr val="00B050">
                <a:alpha val="2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503C-4B92-9F1D-ADCCE6EFB48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E-503C-4B92-9F1D-ADCCE6EFB48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F-503C-4B92-9F1D-ADCCE6EFB4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03C-4B92-9F1D-ADCCE6EFB4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03C-4B92-9F1D-ADCCE6EFB4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03C-4B92-9F1D-ADCCE6EFB482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>
                  <a:alpha val="2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503C-4B92-9F1D-ADCCE6EFB48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503C-4B92-9F1D-ADCCE6EFB48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503C-4B92-9F1D-ADCCE6EFB48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503C-4B92-9F1D-ADCCE6EFB48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503C-4B92-9F1D-ADCCE6EFB48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0-503C-4B92-9F1D-ADCCE6EFB482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1-503C-4B92-9F1D-ADCCE6EFB48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503C-4B92-9F1D-ADCCE6EFB48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60000"/>
                  <a:lumOff val="40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503C-4B92-9F1D-ADCCE6EFB48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60000"/>
                  <a:lumOff val="40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503C-4B92-9F1D-ADCCE6EFB482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60000"/>
                  <a:lumOff val="40000"/>
                  <a:alpha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503C-4B92-9F1D-ADCCE6EFB482}"/>
              </c:ext>
            </c:extLst>
          </c:dPt>
          <c:cat>
            <c:strRef>
              <c:f>('SSD (внешний)'!$B$6:$B$26,'SSD (внешний)'!$B$29,'SSD (внешний)'!$B$32,'SSD (внешний)'!$B$34)</c:f>
              <c:strCache>
                <c:ptCount val="24"/>
                <c:pt idx="0">
                  <c:v>1. Высоконадежные SATA накопители</c:v>
                </c:pt>
                <c:pt idx="1">
                  <c:v>2.5" SATA, SMI, 3D MLC, 128/256/512/1024 GB</c:v>
                </c:pt>
                <c:pt idx="2">
                  <c:v>2.5" SATA, SMI, 3D MLC, 128/256/512/1024 GB</c:v>
                </c:pt>
                <c:pt idx="3">
                  <c:v>M.2 2280 SATA, SMI, 3D MLC, 256/512 GB</c:v>
                </c:pt>
                <c:pt idx="4">
                  <c:v>2.5" SATA, SMI, 3D MLC,  128/256/512 GB</c:v>
                </c:pt>
                <c:pt idx="5">
                  <c:v>2. SATA накопители среднего ценового диапазона</c:v>
                </c:pt>
                <c:pt idx="6">
                  <c:v>2.5" SATA, SMI, 3D TLC 128/256/512/1024 GB</c:v>
                </c:pt>
                <c:pt idx="7">
                  <c:v>M.2 2280 SATA, SMI, 3D TLC, 256/512 GB</c:v>
                </c:pt>
                <c:pt idx="8">
                  <c:v>2.5" SATA, Phison, 3D TLC, 128GB/256GB/512GB/1TB</c:v>
                </c:pt>
                <c:pt idx="9">
                  <c:v>M.2 2280 SATA, Phison, 3D TLC 128GB/256GB/512GB/1TB</c:v>
                </c:pt>
                <c:pt idx="10">
                  <c:v>2.5" SATA, SMI, 3D TLC, 256/512/1024 GB</c:v>
                </c:pt>
                <c:pt idx="11">
                  <c:v>M.2 2280 SATA, SMI 3D TLC,  256/512 GB</c:v>
                </c:pt>
                <c:pt idx="12">
                  <c:v>3. Бюджетные модели SSD накопителей</c:v>
                </c:pt>
                <c:pt idx="13">
                  <c:v>2.5" SATA, Phison DRAM less, 2ch, 3D TLC, 128GB/256GB/512GB/1TB</c:v>
                </c:pt>
                <c:pt idx="14">
                  <c:v>M.2 2280 SATA,Phison DRAM less, 2ch, 3D TLC, 128GB/256GB/512GB</c:v>
                </c:pt>
                <c:pt idx="15">
                  <c:v>2.5" SATA, Phison DRAM less, 2ch, 3D TLC, 512GB/1TB/2TB/4TB</c:v>
                </c:pt>
                <c:pt idx="16">
                  <c:v>M.2 2280 SATA,Phison DRAM less, 2ch, 3D TLC, 512GB/1TB</c:v>
                </c:pt>
                <c:pt idx="17">
                  <c:v>4. Бюджетные модели PCIe/NVMe SSD</c:v>
                </c:pt>
                <c:pt idx="18">
                  <c:v>U.2 PCIe/NVMe, Phison, 3D TLC, 1 TB / 2 TB</c:v>
                </c:pt>
                <c:pt idx="19">
                  <c:v>M.2 PCIe/NVMe, Phison, 3D TLC, 256 GB / 512 TB</c:v>
                </c:pt>
                <c:pt idx="20">
                  <c:v>5. Высокоскоростные  накопители PCIe/NVMe SSD</c:v>
                </c:pt>
                <c:pt idx="21">
                  <c:v>U.2 Ent PCIe/NVMe, Gen3x4, 3D TLC, 1 TB / 2 TB</c:v>
                </c:pt>
                <c:pt idx="22">
                  <c:v>AIC HHHL, PCIe/NVMe, Gen4x4, 3D TLC, 2 / 4 / 8 TB</c:v>
                </c:pt>
                <c:pt idx="23">
                  <c:v>M.3/EDSFF, PCIe/NVMe, Gen 4x4, 3D TLC, 2 / 4 / 8 TB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'SSD (внешний)'!$B$6:$B$34</c15:sqref>
                  </c15:fullRef>
                </c:ext>
              </c:extLst>
            </c:strRef>
          </c:cat>
          <c:val>
            <c:numRef>
              <c:f>('SSD (внешний)'!$K$6:$K$26,'SSD (внешний)'!$K$29,'SSD (внешний)'!$K$32,'SSD (внешний)'!$K$34)</c:f>
              <c:numCache>
                <c:formatCode>0.00</c:formatCode>
                <c:ptCount val="24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85.100000000000023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'SSD (внешний)'!$K$6:$K$34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9-503C-4B92-9F1D-ADCCE6EFB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398080"/>
        <c:axId val="84399616"/>
      </c:barChart>
      <c:catAx>
        <c:axId val="84398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ru-RU"/>
          </a:p>
        </c:txPr>
        <c:crossAx val="84399616"/>
        <c:crosses val="autoZero"/>
        <c:auto val="1"/>
        <c:lblAlgn val="ctr"/>
        <c:lblOffset val="100"/>
        <c:noMultiLvlLbl val="0"/>
      </c:catAx>
      <c:valAx>
        <c:axId val="84399616"/>
        <c:scaling>
          <c:orientation val="minMax"/>
          <c:max val="44900"/>
          <c:min val="43576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yyyy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pPr>
            <a:endParaRPr lang="ru-RU"/>
          </a:p>
        </c:txPr>
        <c:crossAx val="84398080"/>
        <c:crosses val="autoZero"/>
        <c:crossBetween val="between"/>
        <c:majorUnit val="180"/>
        <c:minorUnit val="90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solidFill>
      <a:schemeClr val="bg1"/>
    </a:solidFill>
    <a:ln w="38100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7146B1E-4978-EF4B-84BC-2C17239B1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3196BF-79E3-714B-AF7C-BCD9AE5036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490B6B-28F7-A949-823C-328D5A508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CB4C8-F86D-A14E-B754-7505964218B7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136C5B15-FE3D-6E46-8169-3F4EEC2763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2C0B5-CDEE-1845-A148-AD6257B69E2E}" type="datetimeFigureOut">
              <a:rPr lang="x-none" smtClean="0"/>
              <a:t>07.12.2020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538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2C88-DC21-134D-AD0E-D195A85BB9C4}" type="datetimeFigureOut">
              <a:rPr lang="x-none" smtClean="0"/>
              <a:t>07.12.2020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760B-7001-B240-A8FE-6A2E919F75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40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55E39F65-6DCC-CB4D-9292-E2A171B8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1644260"/>
            <a:ext cx="11251019" cy="593985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216000" tIns="36000" rIns="108000" bIns="3600" anchor="t" anchorCtr="0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6025CB6-EBB5-4242-974E-777B2F1FE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0000"/>
            <a:ext cx="12192000" cy="284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FB5C795-5E88-134E-942D-8C9B7AFCE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591" y="5825991"/>
            <a:ext cx="2562225" cy="109537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Введите город</a:t>
            </a:r>
          </a:p>
          <a:p>
            <a:pPr lvl="0"/>
            <a:r>
              <a:rPr lang="ru-RU" dirty="0"/>
              <a:t>Введите год</a:t>
            </a:r>
            <a:endParaRPr lang="x-non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3C8861B-5708-F14D-8416-F84D3BA04AEA}"/>
              </a:ext>
            </a:extLst>
          </p:cNvPr>
          <p:cNvGrpSpPr/>
          <p:nvPr userDrawn="1"/>
        </p:nvGrpSpPr>
        <p:grpSpPr>
          <a:xfrm>
            <a:off x="-9656" y="3939480"/>
            <a:ext cx="12194568" cy="70312"/>
            <a:chOff x="-9656" y="3427491"/>
            <a:chExt cx="12194568" cy="70312"/>
          </a:xfrm>
        </p:grpSpPr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A5829365-E01E-EF49-9537-0D0402B37643}"/>
                </a:ext>
              </a:extLst>
            </p:cNvPr>
            <p:cNvSpPr/>
            <p:nvPr userDrawn="1"/>
          </p:nvSpPr>
          <p:spPr>
            <a:xfrm>
              <a:off x="2382032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226210"/>
                <a:gd name="connsiteY0" fmla="*/ 0 h 70312"/>
                <a:gd name="connsiteX1" fmla="*/ 9189720 w 9226210"/>
                <a:gd name="connsiteY1" fmla="*/ 0 h 70312"/>
                <a:gd name="connsiteX2" fmla="*/ 9226210 w 9226210"/>
                <a:gd name="connsiteY2" fmla="*/ 70312 h 70312"/>
                <a:gd name="connsiteX3" fmla="*/ 0 w 9226210"/>
                <a:gd name="connsiteY3" fmla="*/ 70312 h 70312"/>
                <a:gd name="connsiteX4" fmla="*/ 0 w 922621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473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cubicBezTo>
                    <a:pt x="9189638" y="23437"/>
                    <a:pt x="9189555" y="46875"/>
                    <a:pt x="9189473" y="70312"/>
                  </a:cubicBez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2B6D7D38-A6CB-9F44-B4EA-486F044B31DE}"/>
                </a:ext>
              </a:extLst>
            </p:cNvPr>
            <p:cNvSpPr/>
            <p:nvPr userDrawn="1"/>
          </p:nvSpPr>
          <p:spPr>
            <a:xfrm>
              <a:off x="163294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B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xmlns="" id="{9A75F21B-553C-C845-8C49-5198D931FBEE}"/>
                </a:ext>
              </a:extLst>
            </p:cNvPr>
            <p:cNvSpPr/>
            <p:nvPr userDrawn="1"/>
          </p:nvSpPr>
          <p:spPr>
            <a:xfrm>
              <a:off x="65881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BF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xmlns="" id="{74F89D38-B8DF-214E-A24D-0089388FC97A}"/>
                </a:ext>
              </a:extLst>
            </p:cNvPr>
            <p:cNvSpPr/>
            <p:nvPr userDrawn="1"/>
          </p:nvSpPr>
          <p:spPr>
            <a:xfrm>
              <a:off x="-9656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331" y="578574"/>
            <a:ext cx="2872725" cy="2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CC1ADA3-6195-3049-B4DD-B68069BF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5" y="3500438"/>
            <a:ext cx="3874833" cy="861249"/>
          </a:xfrm>
        </p:spPr>
        <p:txBody>
          <a:bodyPr>
            <a:normAutofit/>
          </a:bodyPr>
          <a:lstStyle>
            <a:lvl1pPr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E44F680-56D4-C745-A564-7F063ADEF0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95" y="4797425"/>
            <a:ext cx="5272421" cy="861249"/>
          </a:xfrm>
        </p:spPr>
        <p:txBody>
          <a:bodyPr>
            <a:noAutofit/>
          </a:bodyPr>
          <a:lstStyle>
            <a:lvl1pPr>
              <a:defRPr sz="2100">
                <a:solidFill>
                  <a:schemeClr val="accent1"/>
                </a:solidFill>
              </a:defRPr>
            </a:lvl1pPr>
            <a:lvl2pPr>
              <a:defRPr sz="2100">
                <a:solidFill>
                  <a:schemeClr val="accent1"/>
                </a:solidFill>
              </a:defRPr>
            </a:lvl2pPr>
            <a:lvl3pPr>
              <a:defRPr sz="2100">
                <a:solidFill>
                  <a:schemeClr val="accent1"/>
                </a:solidFill>
              </a:defRPr>
            </a:lvl3pPr>
            <a:lvl4pPr>
              <a:defRPr sz="2100">
                <a:solidFill>
                  <a:schemeClr val="accent1"/>
                </a:solidFill>
              </a:defRPr>
            </a:lvl4pPr>
            <a:lvl5pPr>
              <a:defRPr sz="2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xmlns="" id="{ED0AB816-AA93-3245-BB31-FB917BEAE6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695" y="5937446"/>
            <a:ext cx="2977900" cy="313932"/>
          </a:xfrm>
        </p:spPr>
        <p:txBody>
          <a:bodyPr wrap="square" anchor="ctr" anchorCtr="0">
            <a:spAutoFit/>
          </a:bodyPr>
          <a:lstStyle>
            <a:lvl1pPr>
              <a:defRPr/>
            </a:lvl1pPr>
          </a:lstStyle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261391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205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orient="horz" pos="3022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08C2FD0A-229C-6F4D-99A1-17A8D76E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75" y="261261"/>
            <a:ext cx="8951081" cy="582533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144000" tIns="125999" bIns="108000" anchor="t" anchorCtr="0">
            <a:spAutoFit/>
          </a:bodyPr>
          <a:lstStyle>
            <a:lvl1pPr>
              <a:defRPr sz="25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0C2DD08E-B9BC-664F-B27D-3BF2C069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558" y="6437225"/>
            <a:ext cx="2743200" cy="365125"/>
          </a:xfrm>
        </p:spPr>
        <p:txBody>
          <a:bodyPr/>
          <a:lstStyle/>
          <a:p>
            <a:fld id="{02F94F38-780D-7B40-835E-7901452ADD34}" type="slidenum">
              <a:rPr lang="x-none" smtClean="0"/>
              <a:t>‹#›</a:t>
            </a:fld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7DF0594-2F11-3D4C-B5F1-50D7FA10564F}"/>
              </a:ext>
            </a:extLst>
          </p:cNvPr>
          <p:cNvGrpSpPr/>
          <p:nvPr userDrawn="1"/>
        </p:nvGrpSpPr>
        <p:grpSpPr>
          <a:xfrm>
            <a:off x="-9656" y="6584632"/>
            <a:ext cx="11616167" cy="70312"/>
            <a:chOff x="-9656" y="3427491"/>
            <a:chExt cx="11616167" cy="70312"/>
          </a:xfrm>
        </p:grpSpPr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xmlns="" id="{C18C64F6-7B8E-3E47-BC77-D26BD70AFE83}"/>
                </a:ext>
              </a:extLst>
            </p:cNvPr>
            <p:cNvSpPr/>
            <p:nvPr userDrawn="1"/>
          </p:nvSpPr>
          <p:spPr>
            <a:xfrm>
              <a:off x="1803631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xmlns="" id="{E4A2CE08-3355-EB4C-A882-FE678994233F}"/>
                </a:ext>
              </a:extLst>
            </p:cNvPr>
            <p:cNvSpPr/>
            <p:nvPr userDrawn="1"/>
          </p:nvSpPr>
          <p:spPr>
            <a:xfrm>
              <a:off x="117574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B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xmlns="" id="{126EB660-0AC6-1F47-987B-D83FCBDA3811}"/>
                </a:ext>
              </a:extLst>
            </p:cNvPr>
            <p:cNvSpPr/>
            <p:nvPr userDrawn="1"/>
          </p:nvSpPr>
          <p:spPr>
            <a:xfrm>
              <a:off x="658813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BF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EDA5835-59F3-5247-9F5C-0864D8127F9C}"/>
                </a:ext>
              </a:extLst>
            </p:cNvPr>
            <p:cNvSpPr/>
            <p:nvPr userDrawn="1"/>
          </p:nvSpPr>
          <p:spPr>
            <a:xfrm>
              <a:off x="-9656" y="3427491"/>
              <a:ext cx="9802880" cy="70312"/>
            </a:xfrm>
            <a:custGeom>
              <a:avLst/>
              <a:gdLst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89720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  <a:gd name="connsiteX0" fmla="*/ 0 w 9189720"/>
                <a:gd name="connsiteY0" fmla="*/ 0 h 70312"/>
                <a:gd name="connsiteX1" fmla="*/ 9189720 w 9189720"/>
                <a:gd name="connsiteY1" fmla="*/ 0 h 70312"/>
                <a:gd name="connsiteX2" fmla="*/ 9116568 w 9189720"/>
                <a:gd name="connsiteY2" fmla="*/ 70312 h 70312"/>
                <a:gd name="connsiteX3" fmla="*/ 0 w 9189720"/>
                <a:gd name="connsiteY3" fmla="*/ 70312 h 70312"/>
                <a:gd name="connsiteX4" fmla="*/ 0 w 9189720"/>
                <a:gd name="connsiteY4" fmla="*/ 0 h 7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720" h="70312">
                  <a:moveTo>
                    <a:pt x="0" y="0"/>
                  </a:moveTo>
                  <a:lnTo>
                    <a:pt x="9189720" y="0"/>
                  </a:lnTo>
                  <a:lnTo>
                    <a:pt x="9116568" y="70312"/>
                  </a:lnTo>
                  <a:lnTo>
                    <a:pt x="0" y="70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D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3" name="Text Placeholder 37">
            <a:extLst>
              <a:ext uri="{FF2B5EF4-FFF2-40B4-BE49-F238E27FC236}">
                <a16:creationId xmlns:a16="http://schemas.microsoft.com/office/drawing/2014/main" xmlns="" id="{3C902A11-AC84-AA47-828E-F7BE785EE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39" y="1763036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33" name="Text Placeholder 37">
            <a:extLst>
              <a:ext uri="{FF2B5EF4-FFF2-40B4-BE49-F238E27FC236}">
                <a16:creationId xmlns:a16="http://schemas.microsoft.com/office/drawing/2014/main" xmlns="" id="{009E61FB-C520-F649-9DEC-FD99B66A8D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56313" y="1846745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64" name="Text Placeholder 37">
            <a:extLst>
              <a:ext uri="{FF2B5EF4-FFF2-40B4-BE49-F238E27FC236}">
                <a16:creationId xmlns:a16="http://schemas.microsoft.com/office/drawing/2014/main" xmlns="" id="{0C1D2726-33B0-7748-8044-6ACD1A474C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1639" y="3003705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xmlns="" id="{0B44C516-A79D-274A-94FE-E4832091B4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6313" y="3087414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66" name="Text Placeholder 37">
            <a:extLst>
              <a:ext uri="{FF2B5EF4-FFF2-40B4-BE49-F238E27FC236}">
                <a16:creationId xmlns:a16="http://schemas.microsoft.com/office/drawing/2014/main" xmlns="" id="{BD9D9741-5803-6A4B-BEDE-A9C9C152B2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1639" y="4204936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67" name="Text Placeholder 37">
            <a:extLst>
              <a:ext uri="{FF2B5EF4-FFF2-40B4-BE49-F238E27FC236}">
                <a16:creationId xmlns:a16="http://schemas.microsoft.com/office/drawing/2014/main" xmlns="" id="{105B990F-3E8F-0C4C-8824-4729791A9C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56313" y="4288645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68" name="Text Placeholder 37">
            <a:extLst>
              <a:ext uri="{FF2B5EF4-FFF2-40B4-BE49-F238E27FC236}">
                <a16:creationId xmlns:a16="http://schemas.microsoft.com/office/drawing/2014/main" xmlns="" id="{32EED475-611E-064D-84D0-60EB5412A2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3133" y="1763036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69" name="Text Placeholder 37">
            <a:extLst>
              <a:ext uri="{FF2B5EF4-FFF2-40B4-BE49-F238E27FC236}">
                <a16:creationId xmlns:a16="http://schemas.microsoft.com/office/drawing/2014/main" xmlns="" id="{A0D21808-35CB-214A-8664-3B375C40586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87807" y="1846745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70" name="Text Placeholder 37">
            <a:extLst>
              <a:ext uri="{FF2B5EF4-FFF2-40B4-BE49-F238E27FC236}">
                <a16:creationId xmlns:a16="http://schemas.microsoft.com/office/drawing/2014/main" xmlns="" id="{8F2FF284-0BD6-F047-982A-60D5442D02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73133" y="3003705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71" name="Text Placeholder 37">
            <a:extLst>
              <a:ext uri="{FF2B5EF4-FFF2-40B4-BE49-F238E27FC236}">
                <a16:creationId xmlns:a16="http://schemas.microsoft.com/office/drawing/2014/main" xmlns="" id="{25F205FB-0C4B-0348-8EBF-A1BC2AF18A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87807" y="3087414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72" name="Text Placeholder 37">
            <a:extLst>
              <a:ext uri="{FF2B5EF4-FFF2-40B4-BE49-F238E27FC236}">
                <a16:creationId xmlns:a16="http://schemas.microsoft.com/office/drawing/2014/main" xmlns="" id="{40919D3D-AFFC-7346-9654-44DBE56F1E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73133" y="4204936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73" name="Text Placeholder 37">
            <a:extLst>
              <a:ext uri="{FF2B5EF4-FFF2-40B4-BE49-F238E27FC236}">
                <a16:creationId xmlns:a16="http://schemas.microsoft.com/office/drawing/2014/main" xmlns="" id="{6B81F374-B0C0-2A47-9D4B-5EF73880A9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87807" y="4288645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74" name="Text Placeholder 37">
            <a:extLst>
              <a:ext uri="{FF2B5EF4-FFF2-40B4-BE49-F238E27FC236}">
                <a16:creationId xmlns:a16="http://schemas.microsoft.com/office/drawing/2014/main" xmlns="" id="{6B78BC9C-B114-4B45-AD9E-0093BAE43B4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04627" y="1760574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75" name="Text Placeholder 37">
            <a:extLst>
              <a:ext uri="{FF2B5EF4-FFF2-40B4-BE49-F238E27FC236}">
                <a16:creationId xmlns:a16="http://schemas.microsoft.com/office/drawing/2014/main" xmlns="" id="{0CD7698B-E311-8B49-9477-C624F8DEB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19301" y="1844283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76" name="Text Placeholder 37">
            <a:extLst>
              <a:ext uri="{FF2B5EF4-FFF2-40B4-BE49-F238E27FC236}">
                <a16:creationId xmlns:a16="http://schemas.microsoft.com/office/drawing/2014/main" xmlns="" id="{D6337C5D-65D7-8C45-B8A5-F1C22D8DDA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04627" y="3001243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77" name="Text Placeholder 37">
            <a:extLst>
              <a:ext uri="{FF2B5EF4-FFF2-40B4-BE49-F238E27FC236}">
                <a16:creationId xmlns:a16="http://schemas.microsoft.com/office/drawing/2014/main" xmlns="" id="{A070ACDB-5B78-C84A-8CAE-C0A9404D45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19301" y="3084952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sp>
        <p:nvSpPr>
          <p:cNvPr id="78" name="Text Placeholder 37">
            <a:extLst>
              <a:ext uri="{FF2B5EF4-FFF2-40B4-BE49-F238E27FC236}">
                <a16:creationId xmlns:a16="http://schemas.microsoft.com/office/drawing/2014/main" xmlns="" id="{670A373C-6404-2148-9638-7819CCB01B2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04627" y="4202474"/>
            <a:ext cx="900112" cy="701731"/>
          </a:xfrm>
        </p:spPr>
        <p:txBody>
          <a:bodyPr wrap="square" anchor="ctr" anchorCtr="0">
            <a:spAutoFit/>
          </a:bodyPr>
          <a:lstStyle>
            <a:lvl1pPr algn="r">
              <a:defRPr sz="4400"/>
            </a:lvl1pPr>
          </a:lstStyle>
          <a:p>
            <a:pPr lvl="0"/>
            <a:r>
              <a:rPr lang="en-GB" dirty="0"/>
              <a:t>00.</a:t>
            </a:r>
            <a:endParaRPr lang="x-none" dirty="0"/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xmlns="" id="{5CBE1E67-51E6-9F47-B912-6B340860AA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19301" y="4286183"/>
            <a:ext cx="2573941" cy="505523"/>
          </a:xfrm>
        </p:spPr>
        <p:txBody>
          <a:bodyPr wrap="square" anchor="b" anchorCtr="0">
            <a:spAutoFit/>
          </a:bodyPr>
          <a:lstStyle>
            <a:lvl1pPr>
              <a:lnSpc>
                <a:spcPts val="162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</a:t>
            </a:r>
          </a:p>
          <a:p>
            <a:pPr lvl="0"/>
            <a:r>
              <a:rPr lang="ru-RU" dirty="0"/>
              <a:t>текст</a:t>
            </a:r>
            <a:endParaRPr lang="x-none" dirty="0"/>
          </a:p>
        </p:txBody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210" y="273855"/>
            <a:ext cx="1915150" cy="1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452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00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415" userDrawn="1">
          <p15:clr>
            <a:srgbClr val="FBAE40"/>
          </p15:clr>
        </p15:guide>
        <p15:guide id="4" pos="30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08C2FD0A-229C-6F4D-99A1-17A8D76E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773" y="2420938"/>
            <a:ext cx="5405293" cy="651783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144000" tIns="125999" bIns="108000" anchor="t" anchorCtr="0">
            <a:spAutoFit/>
          </a:bodyPr>
          <a:lstStyle>
            <a:lvl1pPr>
              <a:defRPr sz="3000">
                <a:latin typeface="+mn-lt"/>
              </a:defRPr>
            </a:lvl1pPr>
          </a:lstStyle>
          <a:p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8403FA-2F68-8040-BF9B-6852CADAB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90838" cy="6858000"/>
          </a:xfrm>
          <a:prstGeom prst="rect">
            <a:avLst/>
          </a:prstGeom>
        </p:spPr>
      </p:pic>
      <p:sp>
        <p:nvSpPr>
          <p:cNvPr id="4" name="Text Placeholder 37">
            <a:extLst>
              <a:ext uri="{FF2B5EF4-FFF2-40B4-BE49-F238E27FC236}">
                <a16:creationId xmlns:a16="http://schemas.microsoft.com/office/drawing/2014/main" xmlns="" id="{80E6A826-22D1-FD42-A418-68D7CDB58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706" y="1869666"/>
            <a:ext cx="2233425" cy="1754326"/>
          </a:xfr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endParaRPr lang="x-none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92D1679A-FC48-9040-96A0-53744263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558" y="6437225"/>
            <a:ext cx="2743200" cy="365125"/>
          </a:xfrm>
        </p:spPr>
        <p:txBody>
          <a:bodyPr/>
          <a:lstStyle/>
          <a:p>
            <a:fld id="{02F94F38-780D-7B40-835E-7901452ADD34}" type="slidenum">
              <a:rPr lang="x-none" smtClean="0"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57661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525" userDrawn="1">
          <p15:clr>
            <a:srgbClr val="FBAE40"/>
          </p15:clr>
        </p15:guide>
        <p15:guide id="3" pos="2116" userDrawn="1">
          <p15:clr>
            <a:srgbClr val="FBAE40"/>
          </p15:clr>
        </p15:guide>
        <p15:guide id="4" pos="7129">
          <p15:clr>
            <a:srgbClr val="FBAE40"/>
          </p15:clr>
        </p15:guide>
        <p15:guide id="5" orient="horz" pos="220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1217C6-5921-774C-B6EF-EBE9B5274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9839" cy="6858000"/>
          </a:xfrm>
          <a:prstGeom prst="rect">
            <a:avLst/>
          </a:prstGeom>
        </p:spPr>
      </p:pic>
      <p:sp>
        <p:nvSpPr>
          <p:cNvPr id="8" name="Text Placeholder 37">
            <a:extLst>
              <a:ext uri="{FF2B5EF4-FFF2-40B4-BE49-F238E27FC236}">
                <a16:creationId xmlns:a16="http://schemas.microsoft.com/office/drawing/2014/main" xmlns="" id="{60B37506-C1BD-E24E-8F55-4F1A3B1C7A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4217" y="1486357"/>
            <a:ext cx="10745174" cy="313932"/>
          </a:xfrm>
        </p:spPr>
        <p:txBody>
          <a:bodyPr wrap="square" anchor="t" anchorCtr="0">
            <a:spAutoFit/>
          </a:bodyPr>
          <a:lstStyle>
            <a:lvl1pPr>
              <a:defRPr/>
            </a:lvl1pPr>
          </a:lstStyle>
          <a:p>
            <a:pPr lvl="0"/>
            <a:endParaRPr lang="x-none" dirty="0"/>
          </a:p>
        </p:txBody>
      </p:sp>
      <p:sp>
        <p:nvSpPr>
          <p:cNvPr id="32" name="Slide Number Placeholder 19">
            <a:extLst>
              <a:ext uri="{FF2B5EF4-FFF2-40B4-BE49-F238E27FC236}">
                <a16:creationId xmlns:a16="http://schemas.microsoft.com/office/drawing/2014/main" xmlns="" id="{549C01A7-8BE3-264B-A4F0-5DB27C8E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558" y="6437225"/>
            <a:ext cx="2743200" cy="365125"/>
          </a:xfrm>
        </p:spPr>
        <p:txBody>
          <a:bodyPr/>
          <a:lstStyle/>
          <a:p>
            <a:fld id="{02F94F38-780D-7B40-835E-7901452ADD34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xmlns="" id="{D2C451C6-196F-8841-B7DA-DC0BDA41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  <a:solidFill>
            <a:schemeClr val="bg1"/>
          </a:solidFill>
          <a:effectLst>
            <a:outerShdw dist="50800" dir="10800000" algn="r" rotWithShape="0">
              <a:schemeClr val="accent1"/>
            </a:outerShdw>
          </a:effectLst>
        </p:spPr>
        <p:txBody>
          <a:bodyPr wrap="square" lIns="144000" tIns="125999" bIns="108000" anchor="t" anchorCtr="0">
            <a:spAutoFit/>
          </a:bodyPr>
          <a:lstStyle>
            <a:lvl1pPr>
              <a:defRPr sz="25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0" name="Управляющая кнопка: возврат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D7F07928-E371-8E4B-AADD-CCB24849970F}"/>
              </a:ext>
            </a:extLst>
          </p:cNvPr>
          <p:cNvSpPr/>
          <p:nvPr userDrawn="1"/>
        </p:nvSpPr>
        <p:spPr>
          <a:xfrm>
            <a:off x="11353800" y="6551179"/>
            <a:ext cx="296334" cy="143934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210" y="273855"/>
            <a:ext cx="1915150" cy="1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18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816" userDrawn="1">
          <p15:clr>
            <a:srgbClr val="FBAE40"/>
          </p15:clr>
        </p15:guide>
        <p15:guide id="3" pos="551" userDrawn="1">
          <p15:clr>
            <a:srgbClr val="FBAE40"/>
          </p15:clr>
        </p15:guide>
        <p15:guide id="4" pos="7129">
          <p15:clr>
            <a:srgbClr val="FBAE40"/>
          </p15:clr>
        </p15:guide>
        <p15:guide id="5" orient="horz" pos="23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5E92D88-A4B3-A74E-8DAC-5DC91DEBD5D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18374"/>
              </p:ext>
            </p:extLst>
          </p:nvPr>
        </p:nvGraphicFramePr>
        <p:xfrm>
          <a:off x="666165" y="2422358"/>
          <a:ext cx="4547519" cy="75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519">
                  <a:extLst>
                    <a:ext uri="{9D8B030D-6E8A-4147-A177-3AD203B41FA5}">
                      <a16:colId xmlns:a16="http://schemas.microsoft.com/office/drawing/2014/main" xmlns="" val="1268365494"/>
                    </a:ext>
                  </a:extLst>
                </a:gridCol>
              </a:tblGrid>
              <a:tr h="753978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Спасибо</a:t>
                      </a:r>
                      <a:r>
                        <a:rPr lang="ru-RU" sz="2500" baseline="0" dirty="0" smtClean="0"/>
                        <a:t> за внимание!</a:t>
                      </a:r>
                      <a:endParaRPr lang="x-none" sz="2500" dirty="0"/>
                    </a:p>
                  </a:txBody>
                  <a:tcPr marL="216000" marR="14400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8582414"/>
                  </a:ext>
                </a:extLst>
              </a:tr>
            </a:tbl>
          </a:graphicData>
        </a:graphic>
      </p:graphicFrame>
      <p:sp>
        <p:nvSpPr>
          <p:cNvPr id="34" name="Text Placeholder 37">
            <a:extLst>
              <a:ext uri="{FF2B5EF4-FFF2-40B4-BE49-F238E27FC236}">
                <a16:creationId xmlns:a16="http://schemas.microsoft.com/office/drawing/2014/main" xmlns="" id="{81513207-DE0B-EA46-83A0-66E347688E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866" y="3912478"/>
            <a:ext cx="5339267" cy="2145422"/>
          </a:xfrm>
        </p:spPr>
        <p:txBody>
          <a:bodyPr wrap="square" anchor="t" anchorCtr="0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x-none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857915"/>
            <a:ext cx="3461409" cy="2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36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816">
          <p15:clr>
            <a:srgbClr val="FBAE40"/>
          </p15:clr>
        </p15:guide>
        <p15:guide id="3" pos="415" userDrawn="1">
          <p15:clr>
            <a:srgbClr val="FBAE40"/>
          </p15:clr>
        </p15:guide>
        <p15:guide id="4" pos="7129">
          <p15:clr>
            <a:srgbClr val="FBAE40"/>
          </p15:clr>
        </p15:guide>
        <p15:guide id="5" orient="horz" pos="25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C7BD01-9D84-5C48-93EB-7FD3EDEA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2F2A57-D174-2949-B777-868A9B23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F22D4-3E15-4A4F-AE5E-FF4B46B3D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57524F-D96C-0248-B780-3031FD1E0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4D71F6-44F6-8246-B315-5DE8C866B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4F38-780D-7B40-835E-7901452ADD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7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gif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image" Target="../media/image44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11" Type="http://schemas.openxmlformats.org/officeDocument/2006/relationships/image" Target="../media/image53.gif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gif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9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gif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gsnanotech.ru/" TargetMode="External"/><Relationship Id="rId7" Type="http://schemas.openxmlformats.org/officeDocument/2006/relationships/hyperlink" Target="http://pkf39.ru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hyperlink" Target="http://gs-ncm.ru/" TargetMode="External"/><Relationship Id="rId5" Type="http://schemas.openxmlformats.org/officeDocument/2006/relationships/hyperlink" Target="https://prancor.ru/ru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dtv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1BE396-14C4-E247-98F5-75929E14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2124707"/>
            <a:ext cx="11100313" cy="1147982"/>
          </a:xfrm>
        </p:spPr>
        <p:txBody>
          <a:bodyPr/>
          <a:lstStyle/>
          <a:p>
            <a:r>
              <a:rPr lang="ru-RU" dirty="0"/>
              <a:t>Российские высокопроизводительные </a:t>
            </a:r>
            <a:r>
              <a:rPr lang="ru-RU" dirty="0" err="1"/>
              <a:t>NVMе</a:t>
            </a:r>
            <a:r>
              <a:rPr lang="ru-RU" dirty="0"/>
              <a:t> SSD от GS Nanotech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7B1970-DDD2-094A-BFC8-9CA6A5F56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endParaRPr lang="x-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59" y="1282466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6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15" t="10828" r="13271" b="6960"/>
          <a:stretch/>
        </p:blipFill>
        <p:spPr>
          <a:xfrm>
            <a:off x="874713" y="3715107"/>
            <a:ext cx="3728818" cy="30306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10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Клиентские и корпоративные твердотельные </a:t>
            </a:r>
            <a:r>
              <a:rPr lang="ru-RU" dirty="0"/>
              <a:t>накопители (</a:t>
            </a:r>
            <a:r>
              <a:rPr lang="en-US" dirty="0"/>
              <a:t>SSD</a:t>
            </a:r>
            <a:r>
              <a:rPr lang="ru-RU" dirty="0"/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13" y="988250"/>
            <a:ext cx="3788307" cy="2801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7926" y="1433779"/>
            <a:ext cx="6739945" cy="461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4"/>
              </a:spcAft>
            </a:pPr>
            <a:r>
              <a:rPr lang="ru-RU" b="1" dirty="0" smtClean="0"/>
              <a:t>Проект </a:t>
            </a:r>
            <a:r>
              <a:rPr lang="en-US" b="1" dirty="0" smtClean="0"/>
              <a:t>GS SSD</a:t>
            </a:r>
          </a:p>
          <a:p>
            <a:pPr>
              <a:spcAft>
                <a:spcPts val="544"/>
              </a:spcAft>
            </a:pPr>
            <a:endParaRPr lang="ru-RU" b="1" dirty="0" smtClean="0"/>
          </a:p>
          <a:p>
            <a:pPr>
              <a:spcAft>
                <a:spcPts val="544"/>
              </a:spcAft>
            </a:pPr>
            <a:r>
              <a:rPr lang="ru-RU" sz="1400" b="1" dirty="0">
                <a:solidFill>
                  <a:srgbClr val="28B24C"/>
                </a:solidFill>
              </a:rPr>
              <a:t>Цель проекта: </a:t>
            </a:r>
            <a:r>
              <a:rPr lang="ru-RU" sz="1400" b="1" dirty="0"/>
              <a:t>разработать и запустить массовое производство </a:t>
            </a:r>
            <a:r>
              <a:rPr lang="en-US" sz="1400" b="1" dirty="0"/>
              <a:t>SSD-</a:t>
            </a:r>
            <a:r>
              <a:rPr lang="ru-RU" sz="1400" b="1" dirty="0"/>
              <a:t>накопителей для клиентских и корпоративных устройств с максимальной степенью локализации и применением собственной </a:t>
            </a:r>
            <a:r>
              <a:rPr lang="en-US" sz="1400" b="1" dirty="0"/>
              <a:t>NAND</a:t>
            </a:r>
            <a:r>
              <a:rPr lang="ru-RU" sz="1400" b="1" dirty="0"/>
              <a:t>-памяти</a:t>
            </a:r>
          </a:p>
          <a:p>
            <a:pPr>
              <a:spcAft>
                <a:spcPts val="544"/>
              </a:spcAft>
            </a:pPr>
            <a:endParaRPr lang="ru-RU" sz="1600" b="1" dirty="0"/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Проект стартовал в 2016 году</a:t>
            </a:r>
            <a:endParaRPr lang="en-US" sz="1400" dirty="0" smtClean="0"/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2017 год: запущены в серийное производство SSD </a:t>
            </a:r>
            <a:r>
              <a:rPr lang="ru-RU" sz="1400" dirty="0"/>
              <a:t>в форм-факторе 2,5’’ SATA </a:t>
            </a:r>
            <a:endParaRPr lang="ru-RU" sz="1400" dirty="0" smtClean="0"/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2018 год: запущено массовое </a:t>
            </a:r>
            <a:r>
              <a:rPr lang="ru-RU" sz="1400" dirty="0"/>
              <a:t>производство SSD в форм-факторе </a:t>
            </a:r>
            <a:r>
              <a:rPr lang="ru-RU" sz="1400" dirty="0" smtClean="0"/>
              <a:t>M.2 </a:t>
            </a:r>
            <a:r>
              <a:rPr lang="en-US" sz="1400" dirty="0" smtClean="0"/>
              <a:t>SATA</a:t>
            </a:r>
          </a:p>
          <a:p>
            <a:pPr marL="285750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2019 </a:t>
            </a:r>
            <a:r>
              <a:rPr lang="ru-RU" sz="1400" dirty="0"/>
              <a:t>год: начало производства SSD с интерфейсом PCI </a:t>
            </a:r>
            <a:r>
              <a:rPr lang="ru-RU" sz="1400" dirty="0" err="1"/>
              <a:t>Express</a:t>
            </a:r>
            <a:r>
              <a:rPr lang="ru-RU" sz="1400" dirty="0"/>
              <a:t> </a:t>
            </a:r>
            <a:endParaRPr lang="ru-RU" sz="1400" dirty="0" smtClean="0"/>
          </a:p>
          <a:p>
            <a:pPr>
              <a:spcAft>
                <a:spcPts val="544"/>
              </a:spcAft>
              <a:buClr>
                <a:srgbClr val="19B000"/>
              </a:buClr>
            </a:pPr>
            <a:endParaRPr lang="ru-RU" sz="1400" dirty="0"/>
          </a:p>
          <a:p>
            <a:pPr>
              <a:spcAft>
                <a:spcPts val="544"/>
              </a:spcAft>
              <a:buClr>
                <a:srgbClr val="19B000"/>
              </a:buClr>
            </a:pPr>
            <a:r>
              <a:rPr lang="ru-RU" sz="1400" b="1" dirty="0">
                <a:solidFill>
                  <a:srgbClr val="28B24C"/>
                </a:solidFill>
              </a:rPr>
              <a:t>2020 год: </a:t>
            </a:r>
            <a:r>
              <a:rPr lang="ru-RU" sz="1400" b="1" dirty="0"/>
              <a:t>разработка </a:t>
            </a:r>
            <a:r>
              <a:rPr lang="en-US" sz="1400" b="1" dirty="0"/>
              <a:t>SSD-</a:t>
            </a:r>
            <a:r>
              <a:rPr lang="ru-RU" sz="1400" b="1" dirty="0"/>
              <a:t>накопителей в форм-факторе </a:t>
            </a:r>
            <a:r>
              <a:rPr lang="en-US" sz="1400" b="1" dirty="0"/>
              <a:t>U.2 </a:t>
            </a:r>
            <a:r>
              <a:rPr lang="ru-RU" sz="1400" b="1" dirty="0"/>
              <a:t>для построения высокопроизводительных систем хранения данных (СХД</a:t>
            </a:r>
            <a:r>
              <a:rPr lang="ru-RU" sz="1400" b="1" dirty="0" smtClean="0"/>
              <a:t>). </a:t>
            </a:r>
            <a:endParaRPr lang="en-US" sz="1400" b="1" dirty="0" smtClean="0"/>
          </a:p>
          <a:p>
            <a:pPr>
              <a:spcAft>
                <a:spcPts val="544"/>
              </a:spcAft>
              <a:buClr>
                <a:srgbClr val="19B000"/>
              </a:buClr>
            </a:pPr>
            <a:endParaRPr lang="en-US" sz="1400" b="1" dirty="0" smtClean="0"/>
          </a:p>
          <a:p>
            <a:pPr>
              <a:spcAft>
                <a:spcPts val="544"/>
              </a:spcAft>
              <a:buClr>
                <a:srgbClr val="19B000"/>
              </a:buClr>
            </a:pPr>
            <a:r>
              <a:rPr lang="en-US" sz="1400" dirty="0" smtClean="0"/>
              <a:t>SSD GS Nanotech U.2 </a:t>
            </a:r>
            <a:r>
              <a:rPr lang="ru-RU" sz="1400" dirty="0" smtClean="0"/>
              <a:t>разработаны для повышения локализации выпуска СХД в РФ. Дальнейшее </a:t>
            </a:r>
            <a:r>
              <a:rPr lang="ru-RU" sz="1400" dirty="0"/>
              <a:t>развитие проекта предполагает построение высокопроизводительных решений для СХД и ЦОД на основе созданных накопителей </a:t>
            </a:r>
            <a:r>
              <a:rPr lang="ru-RU" sz="1400" dirty="0" err="1"/>
              <a:t>NVMe</a:t>
            </a:r>
            <a:r>
              <a:rPr lang="ru-RU" sz="14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46351" y="2287095"/>
            <a:ext cx="5367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792" y="6182238"/>
            <a:ext cx="814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X1 – </a:t>
            </a:r>
            <a:r>
              <a:rPr lang="ru-RU" sz="1200" dirty="0"/>
              <a:t>однокристальный модуль или</a:t>
            </a:r>
            <a:r>
              <a:rPr lang="en-US" sz="1200" dirty="0"/>
              <a:t> SDP</a:t>
            </a:r>
            <a:r>
              <a:rPr lang="ru-RU" sz="1200" dirty="0"/>
              <a:t>, в СТД или РТД температурном диапазоне</a:t>
            </a:r>
            <a:endParaRPr lang="en-US" sz="1200" dirty="0"/>
          </a:p>
          <a:p>
            <a:r>
              <a:rPr lang="en-US" sz="1200" dirty="0"/>
              <a:t>X2 – </a:t>
            </a:r>
            <a:r>
              <a:rPr lang="ru-RU" sz="1200" dirty="0" err="1"/>
              <a:t>двухкристальный</a:t>
            </a:r>
            <a:r>
              <a:rPr lang="ru-RU" sz="1200" dirty="0"/>
              <a:t> модуль или</a:t>
            </a:r>
            <a:r>
              <a:rPr lang="en-US" sz="1200" dirty="0"/>
              <a:t> DDP</a:t>
            </a:r>
            <a:r>
              <a:rPr lang="ru-RU" sz="1200" dirty="0"/>
              <a:t>, в СТД или РТД температурном диапазоне</a:t>
            </a:r>
            <a:endParaRPr lang="en-US" sz="1200" dirty="0"/>
          </a:p>
          <a:p>
            <a:r>
              <a:rPr lang="en-US" sz="1200" dirty="0"/>
              <a:t>X4 – </a:t>
            </a:r>
            <a:r>
              <a:rPr lang="ru-RU" sz="1200" dirty="0" err="1"/>
              <a:t>четырехкристальный</a:t>
            </a:r>
            <a:r>
              <a:rPr lang="ru-RU" sz="1200" dirty="0"/>
              <a:t> модуль или</a:t>
            </a:r>
            <a:r>
              <a:rPr lang="en-US" sz="1200" dirty="0"/>
              <a:t> QDP</a:t>
            </a:r>
            <a:r>
              <a:rPr lang="ru-RU" sz="1200" dirty="0"/>
              <a:t>, в СТД или РТД температурном диапазоне</a:t>
            </a:r>
            <a:endParaRPr lang="en-US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6792" y="163775"/>
            <a:ext cx="6926105" cy="624083"/>
          </a:xfrm>
        </p:spPr>
        <p:txBody>
          <a:bodyPr/>
          <a:lstStyle/>
          <a:p>
            <a:r>
              <a:rPr lang="ru-RU" sz="2800" b="1" dirty="0"/>
              <a:t>Программа развития </a:t>
            </a:r>
            <a:r>
              <a:rPr lang="en-US" sz="2800" b="1" dirty="0"/>
              <a:t>NAND Flash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756792" y="1183005"/>
          <a:ext cx="11171606" cy="485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02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12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/>
              <a:t>Твердотельные накопители, которые производит </a:t>
            </a:r>
            <a:r>
              <a:rPr lang="en-US" dirty="0"/>
              <a:t>GS Nanotech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87482"/>
              </p:ext>
            </p:extLst>
          </p:nvPr>
        </p:nvGraphicFramePr>
        <p:xfrm>
          <a:off x="874713" y="1371185"/>
          <a:ext cx="11088686" cy="38704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2487">
                  <a:extLst>
                    <a:ext uri="{9D8B030D-6E8A-4147-A177-3AD203B41FA5}">
                      <a16:colId xmlns:a16="http://schemas.microsoft.com/office/drawing/2014/main" xmlns="" val="3641111254"/>
                    </a:ext>
                  </a:extLst>
                </a:gridCol>
                <a:gridCol w="2250736">
                  <a:extLst>
                    <a:ext uri="{9D8B030D-6E8A-4147-A177-3AD203B41FA5}">
                      <a16:colId xmlns:a16="http://schemas.microsoft.com/office/drawing/2014/main" xmlns="" val="2337796345"/>
                    </a:ext>
                  </a:extLst>
                </a:gridCol>
                <a:gridCol w="2282214">
                  <a:extLst>
                    <a:ext uri="{9D8B030D-6E8A-4147-A177-3AD203B41FA5}">
                      <a16:colId xmlns:a16="http://schemas.microsoft.com/office/drawing/2014/main" xmlns="" val="4206553010"/>
                    </a:ext>
                  </a:extLst>
                </a:gridCol>
                <a:gridCol w="2113235">
                  <a:extLst>
                    <a:ext uri="{9D8B030D-6E8A-4147-A177-3AD203B41FA5}">
                      <a16:colId xmlns:a16="http://schemas.microsoft.com/office/drawing/2014/main" xmlns="" val="321985526"/>
                    </a:ext>
                  </a:extLst>
                </a:gridCol>
                <a:gridCol w="2160014">
                  <a:extLst>
                    <a:ext uri="{9D8B030D-6E8A-4147-A177-3AD203B41FA5}">
                      <a16:colId xmlns:a16="http://schemas.microsoft.com/office/drawing/2014/main" xmlns="" val="708835973"/>
                    </a:ext>
                  </a:extLst>
                </a:gridCol>
              </a:tblGrid>
              <a:tr h="55437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SATA</a:t>
                      </a:r>
                      <a:r>
                        <a:rPr lang="en-US" baseline="0" dirty="0" smtClean="0"/>
                        <a:t> SSD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PCIe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NVMe</a:t>
                      </a:r>
                      <a:r>
                        <a:rPr lang="en-US" dirty="0" smtClean="0"/>
                        <a:t> SSD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406916"/>
                  </a:ext>
                </a:extLst>
              </a:tr>
              <a:tr h="837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Бюджетные модели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SSD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накопителей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SATA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накопители среднего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ценового диапазона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Высоконадежные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SATA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накопители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Бюджетные модели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PCIe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NVMe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SSD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Высокоскоростные  накопители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PCIe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NVMe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SSD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14904161"/>
                  </a:ext>
                </a:extLst>
              </a:tr>
              <a:tr h="6075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8B24C"/>
                          </a:solidFill>
                        </a:rPr>
                        <a:t>NAND Flash</a:t>
                      </a:r>
                    </a:p>
                    <a:p>
                      <a:pPr algn="ctr"/>
                      <a:r>
                        <a:rPr lang="en-US" sz="1400" b="0" dirty="0" smtClean="0"/>
                        <a:t>3D TLC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8B24C"/>
                          </a:solidFill>
                        </a:rPr>
                        <a:t>NAND Flash</a:t>
                      </a:r>
                    </a:p>
                    <a:p>
                      <a:pPr algn="ctr"/>
                      <a:r>
                        <a:rPr lang="en-US" sz="1400" b="0" dirty="0" smtClean="0"/>
                        <a:t>3D TLC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8B24C"/>
                          </a:solidFill>
                        </a:rPr>
                        <a:t>NAND Flash</a:t>
                      </a:r>
                    </a:p>
                    <a:p>
                      <a:pPr algn="ctr"/>
                      <a:r>
                        <a:rPr lang="en-US" sz="1400" b="0" dirty="0" smtClean="0"/>
                        <a:t>3D MLC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8B24C"/>
                          </a:solidFill>
                        </a:rPr>
                        <a:t>NAND Flash</a:t>
                      </a:r>
                    </a:p>
                    <a:p>
                      <a:pPr algn="ctr"/>
                      <a:r>
                        <a:rPr lang="en-US" sz="1400" b="0" dirty="0" smtClean="0"/>
                        <a:t>3D TLC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28B24C"/>
                          </a:solidFill>
                        </a:rPr>
                        <a:t>NAND Flash</a:t>
                      </a:r>
                    </a:p>
                    <a:p>
                      <a:pPr algn="ctr"/>
                      <a:r>
                        <a:rPr lang="en-US" sz="1400" b="0" dirty="0" smtClean="0"/>
                        <a:t>3D TLC</a:t>
                      </a:r>
                      <a:endParaRPr lang="ru-RU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61366740"/>
                  </a:ext>
                </a:extLst>
              </a:tr>
              <a:tr h="4157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M.2 2280, 2.5” 7</a:t>
                      </a:r>
                      <a:r>
                        <a:rPr lang="ru-RU" sz="1400" dirty="0" smtClean="0"/>
                        <a:t>мм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M.2 2280, 2.5” 7</a:t>
                      </a:r>
                      <a:r>
                        <a:rPr lang="ru-RU" sz="1400" dirty="0" smtClean="0"/>
                        <a:t>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M.2 2280, 2.5” 7</a:t>
                      </a:r>
                      <a:r>
                        <a:rPr lang="ru-RU" sz="1400" dirty="0" smtClean="0"/>
                        <a:t>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M.2 2280, 2.5” 7</a:t>
                      </a:r>
                      <a:r>
                        <a:rPr lang="ru-RU" sz="1400" dirty="0" smtClean="0"/>
                        <a:t>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U.2 7</a:t>
                      </a:r>
                      <a:r>
                        <a:rPr lang="ru-RU" sz="1400" dirty="0" smtClean="0"/>
                        <a:t>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2235655"/>
                  </a:ext>
                </a:extLst>
              </a:tr>
              <a:tr h="6005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Контроллеры</a:t>
                      </a:r>
                      <a:endParaRPr lang="en-US" sz="1200" dirty="0" smtClean="0">
                        <a:solidFill>
                          <a:srgbClr val="28B24C"/>
                        </a:solidFill>
                      </a:endParaRPr>
                    </a:p>
                    <a:p>
                      <a:pPr algn="ctr"/>
                      <a:r>
                        <a:rPr lang="en-US" sz="1400" dirty="0" err="1" smtClean="0"/>
                        <a:t>Phison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Контроллеры</a:t>
                      </a:r>
                    </a:p>
                    <a:p>
                      <a:pPr algn="ctr"/>
                      <a:r>
                        <a:rPr lang="en-US" sz="1400" dirty="0" smtClean="0"/>
                        <a:t>Silicon Motion, </a:t>
                      </a:r>
                      <a:r>
                        <a:rPr lang="en-US" sz="1400" dirty="0" err="1" smtClean="0"/>
                        <a:t>Phison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Контроллеры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Silicon Motion, </a:t>
                      </a:r>
                      <a:r>
                        <a:rPr lang="en-US" sz="1400" dirty="0" err="1" smtClean="0"/>
                        <a:t>Phison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Контроллеры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Phison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Контроллеры</a:t>
                      </a:r>
                    </a:p>
                    <a:p>
                      <a:pPr algn="ctr"/>
                      <a:r>
                        <a:rPr lang="en-US" sz="1400" dirty="0" err="1" smtClean="0"/>
                        <a:t>Phison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16483686"/>
                  </a:ext>
                </a:extLst>
              </a:tr>
              <a:tr h="8550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Рабочий</a:t>
                      </a:r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 диапазон </a:t>
                      </a:r>
                      <a:endParaRPr lang="en-US" sz="1200" baseline="0" dirty="0" smtClean="0">
                        <a:solidFill>
                          <a:srgbClr val="28B24C"/>
                        </a:solidFill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температур</a:t>
                      </a:r>
                      <a:endParaRPr lang="en-US" sz="1200" dirty="0" smtClean="0">
                        <a:solidFill>
                          <a:srgbClr val="28B24C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/>
                        <a:t>0..70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baseline="0" dirty="0" smtClean="0"/>
                        <a:t>C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Рабочий</a:t>
                      </a:r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 диапазон </a:t>
                      </a:r>
                      <a:endParaRPr lang="en-US" sz="1200" baseline="0" dirty="0" smtClean="0">
                        <a:solidFill>
                          <a:srgbClr val="28B24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температур</a:t>
                      </a:r>
                      <a:endParaRPr lang="ru-RU" sz="1200" dirty="0" smtClean="0">
                        <a:solidFill>
                          <a:srgbClr val="28B24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0..70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baseline="0" dirty="0" smtClean="0"/>
                        <a:t>C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Рабочий</a:t>
                      </a:r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 диапазон </a:t>
                      </a:r>
                      <a:endParaRPr lang="en-US" sz="1200" baseline="0" dirty="0" smtClean="0">
                        <a:solidFill>
                          <a:srgbClr val="28B24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температур</a:t>
                      </a:r>
                      <a:endParaRPr lang="ru-RU" sz="1200" dirty="0" smtClean="0">
                        <a:solidFill>
                          <a:srgbClr val="28B24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0..70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baseline="0" dirty="0" smtClean="0"/>
                        <a:t>C/</a:t>
                      </a:r>
                      <a:r>
                        <a:rPr lang="en-US" sz="1400" dirty="0" smtClean="0"/>
                        <a:t>-40..85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baseline="0" dirty="0" smtClean="0"/>
                        <a:t>C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Рабочий</a:t>
                      </a:r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 диапазон температур</a:t>
                      </a:r>
                      <a:endParaRPr lang="en-US" sz="1200" dirty="0" smtClean="0">
                        <a:solidFill>
                          <a:srgbClr val="28B24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0..70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baseline="0" dirty="0" smtClean="0"/>
                        <a:t>C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8B24C"/>
                          </a:solidFill>
                        </a:rPr>
                        <a:t>Рабочий</a:t>
                      </a:r>
                      <a:r>
                        <a:rPr lang="ru-RU" sz="1200" baseline="0" dirty="0" smtClean="0">
                          <a:solidFill>
                            <a:srgbClr val="28B24C"/>
                          </a:solidFill>
                        </a:rPr>
                        <a:t> диапазон температур</a:t>
                      </a:r>
                      <a:endParaRPr lang="en-US" sz="1200" dirty="0" smtClean="0">
                        <a:solidFill>
                          <a:srgbClr val="28B24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0..70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baseline="0" dirty="0" smtClean="0"/>
                        <a:t>C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269377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0" t="407" r="81" b="-110"/>
          <a:stretch/>
        </p:blipFill>
        <p:spPr>
          <a:xfrm>
            <a:off x="4749129" y="5330475"/>
            <a:ext cx="1780032" cy="1444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1" t="16661" r="2325" b="10049"/>
          <a:stretch/>
        </p:blipFill>
        <p:spPr>
          <a:xfrm rot="21261249">
            <a:off x="2275985" y="5657258"/>
            <a:ext cx="1725039" cy="791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4" t="14303" r="5303" b="7914"/>
          <a:stretch/>
        </p:blipFill>
        <p:spPr>
          <a:xfrm>
            <a:off x="10148623" y="5511568"/>
            <a:ext cx="1738009" cy="869004"/>
          </a:xfrm>
          <a:prstGeom prst="rect">
            <a:avLst/>
          </a:prstGeom>
        </p:spPr>
      </p:pic>
      <p:pic>
        <p:nvPicPr>
          <p:cNvPr id="10" name="Picture 2" descr="http://gsnanotech.com/upload/iblock/92d/1000_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4" t="7556" r="8334" b="52440"/>
          <a:stretch/>
        </p:blipFill>
        <p:spPr bwMode="auto">
          <a:xfrm>
            <a:off x="7811487" y="5714829"/>
            <a:ext cx="1623764" cy="5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13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Технические характеристики 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SATA SSD</a:t>
            </a:r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GS Nanotech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10878"/>
              </p:ext>
            </p:extLst>
          </p:nvPr>
        </p:nvGraphicFramePr>
        <p:xfrm>
          <a:off x="874713" y="989892"/>
          <a:ext cx="10973741" cy="55239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57892">
                  <a:extLst>
                    <a:ext uri="{9D8B030D-6E8A-4147-A177-3AD203B41FA5}">
                      <a16:colId xmlns:a16="http://schemas.microsoft.com/office/drawing/2014/main" xmlns="" val="2845339377"/>
                    </a:ext>
                  </a:extLst>
                </a:gridCol>
                <a:gridCol w="1240860">
                  <a:extLst>
                    <a:ext uri="{9D8B030D-6E8A-4147-A177-3AD203B41FA5}">
                      <a16:colId xmlns:a16="http://schemas.microsoft.com/office/drawing/2014/main" xmlns="" val="671424685"/>
                    </a:ext>
                  </a:extLst>
                </a:gridCol>
                <a:gridCol w="1271873">
                  <a:extLst>
                    <a:ext uri="{9D8B030D-6E8A-4147-A177-3AD203B41FA5}">
                      <a16:colId xmlns:a16="http://schemas.microsoft.com/office/drawing/2014/main" xmlns="" val="664867910"/>
                    </a:ext>
                  </a:extLst>
                </a:gridCol>
                <a:gridCol w="1368360">
                  <a:extLst>
                    <a:ext uri="{9D8B030D-6E8A-4147-A177-3AD203B41FA5}">
                      <a16:colId xmlns:a16="http://schemas.microsoft.com/office/drawing/2014/main" xmlns="" val="1767161702"/>
                    </a:ext>
                  </a:extLst>
                </a:gridCol>
                <a:gridCol w="1157842">
                  <a:extLst>
                    <a:ext uri="{9D8B030D-6E8A-4147-A177-3AD203B41FA5}">
                      <a16:colId xmlns:a16="http://schemas.microsoft.com/office/drawing/2014/main" xmlns="" val="225148681"/>
                    </a:ext>
                  </a:extLst>
                </a:gridCol>
                <a:gridCol w="1417825">
                  <a:extLst>
                    <a:ext uri="{9D8B030D-6E8A-4147-A177-3AD203B41FA5}">
                      <a16:colId xmlns:a16="http://schemas.microsoft.com/office/drawing/2014/main" xmlns="" val="535560263"/>
                    </a:ext>
                  </a:extLst>
                </a:gridCol>
                <a:gridCol w="1259089">
                  <a:extLst>
                    <a:ext uri="{9D8B030D-6E8A-4147-A177-3AD203B41FA5}">
                      <a16:colId xmlns:a16="http://schemas.microsoft.com/office/drawing/2014/main" xmlns="" val="333035608"/>
                    </a:ext>
                  </a:extLst>
                </a:gridCol>
              </a:tblGrid>
              <a:tr h="3213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</a:rPr>
                        <a:t>Б</a:t>
                      </a:r>
                      <a:r>
                        <a:rPr lang="en-US" sz="1000" b="1" u="none" strike="noStrike" dirty="0" err="1" smtClean="0">
                          <a:effectLst/>
                        </a:rPr>
                        <a:t>юджетные</a:t>
                      </a:r>
                      <a:r>
                        <a:rPr lang="en-US" sz="1000" b="1" u="none" strike="noStrike" dirty="0" smtClean="0">
                          <a:effectLst/>
                        </a:rPr>
                        <a:t> SSD (DRAM Less)</a:t>
                      </a:r>
                      <a:endParaRPr lang="en-US" sz="1000" b="1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SATA </a:t>
                      </a:r>
                      <a:r>
                        <a:rPr lang="ru-RU" sz="1000" b="1" u="none" strike="noStrike" dirty="0">
                          <a:effectLst/>
                        </a:rPr>
                        <a:t>накопители </a:t>
                      </a:r>
                      <a:r>
                        <a:rPr lang="en-US" sz="1000" b="1" u="none" strike="noStrike" dirty="0" smtClean="0">
                          <a:effectLst/>
                        </a:rPr>
                        <a:t/>
                      </a:r>
                      <a:br>
                        <a:rPr lang="en-US" sz="1000" b="1" u="none" strike="noStrike" dirty="0" smtClean="0">
                          <a:effectLst/>
                        </a:rPr>
                      </a:br>
                      <a:r>
                        <a:rPr lang="ru-RU" sz="1000" b="1" u="none" strike="noStrike" dirty="0" smtClean="0">
                          <a:effectLst/>
                        </a:rPr>
                        <a:t>среднего ценового </a:t>
                      </a:r>
                      <a:r>
                        <a:rPr lang="ru-RU" sz="1000" b="1" u="none" strike="noStrike" dirty="0">
                          <a:effectLst/>
                        </a:rPr>
                        <a:t>диапазона</a:t>
                      </a:r>
                      <a:endParaRPr lang="ru-RU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effectLst/>
                        </a:rPr>
                        <a:t>Высоконадежные </a:t>
                      </a:r>
                      <a:r>
                        <a:rPr lang="en-US" sz="1000" b="1" u="none" strike="noStrike" dirty="0" smtClean="0">
                          <a:effectLst/>
                        </a:rPr>
                        <a:t>SATA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накопители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261277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2.5“, 7</a:t>
                      </a:r>
                      <a:r>
                        <a:rPr lang="ru-RU" sz="900" u="none" strike="noStrike" dirty="0">
                          <a:effectLst/>
                        </a:rPr>
                        <a:t>мм</a:t>
                      </a:r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M.2 2280</a:t>
                      </a:r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2.5“, </a:t>
                      </a:r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r>
                        <a:rPr lang="ru-RU" sz="900" u="none" strike="noStrike" dirty="0">
                          <a:effectLst/>
                        </a:rPr>
                        <a:t>мм</a:t>
                      </a:r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M.2 2280</a:t>
                      </a:r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2.5" 7мм</a:t>
                      </a:r>
                      <a:endParaRPr lang="ru-RU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M.2 2280</a:t>
                      </a:r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55867923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</a:rPr>
                        <a:t>Контроллер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PS3111</a:t>
                      </a:r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PS3111</a:t>
                      </a:r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SM2258</a:t>
                      </a:r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SM2258</a:t>
                      </a:r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SM2258</a:t>
                      </a:r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SM2258</a:t>
                      </a:r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34151441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>
                          <a:effectLst/>
                        </a:rPr>
                        <a:t>Объем, Гбайт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953 / 476 / 238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476 / 238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953 / 476 / 238 / 119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953 / 476 / 238 / 119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77912567"/>
                  </a:ext>
                </a:extLst>
              </a:tr>
              <a:tr h="204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Интерфейс</a:t>
                      </a:r>
                      <a:r>
                        <a:rPr lang="ru-RU" sz="900" u="none" strike="noStrike" baseline="30000" dirty="0"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SATA III 6 </a:t>
                      </a:r>
                      <a:r>
                        <a:rPr lang="ru-RU" sz="900" u="none" strike="noStrike" dirty="0">
                          <a:effectLst/>
                        </a:rPr>
                        <a:t>Гбайт/с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SATA III 6 </a:t>
                      </a:r>
                      <a:r>
                        <a:rPr lang="ru-RU" sz="900" u="none" strike="noStrike">
                          <a:effectLst/>
                        </a:rPr>
                        <a:t>Гбайт/с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SATA III 6 </a:t>
                      </a:r>
                      <a:r>
                        <a:rPr lang="ru-RU" sz="900" u="none" strike="noStrike" dirty="0">
                          <a:effectLst/>
                        </a:rPr>
                        <a:t>Гбайт/с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9957416"/>
                  </a:ext>
                </a:extLst>
              </a:tr>
              <a:tr h="18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Тип </a:t>
                      </a:r>
                      <a:r>
                        <a:rPr lang="en-US" sz="900" u="none" strike="noStrike" dirty="0">
                          <a:effectLst/>
                        </a:rPr>
                        <a:t>NAND Flash </a:t>
                      </a:r>
                      <a:r>
                        <a:rPr lang="ru-RU" sz="900" u="none" strike="noStrike" dirty="0">
                          <a:effectLst/>
                        </a:rPr>
                        <a:t>памяти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3D TLC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3D TLC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3D MLC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1282380"/>
                  </a:ext>
                </a:extLst>
              </a:tr>
              <a:tr h="178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Варианты использования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Рабочие станции, потребительская электроника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Рабочие станции, сервера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Рабочие станции, сервера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0884430"/>
                  </a:ext>
                </a:extLst>
              </a:tr>
              <a:tr h="277707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Производительность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549942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Max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скорость последовательного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чтения, </a:t>
                      </a:r>
                      <a:r>
                        <a:rPr lang="ru-RU" sz="900" u="none" strike="noStrike" dirty="0">
                          <a:effectLst/>
                        </a:rPr>
                        <a:t>Мбайт/c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454 / 454 / 446 / 422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454 / 454 / 446 / 422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01172497"/>
                  </a:ext>
                </a:extLst>
              </a:tr>
              <a:tr h="1778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Max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скорость последовательной </a:t>
                      </a:r>
                      <a:r>
                        <a:rPr lang="ru-RU" sz="900" u="none" strike="noStrike" dirty="0" smtClean="0">
                          <a:effectLst/>
                        </a:rPr>
                        <a:t>записи, </a:t>
                      </a:r>
                      <a:r>
                        <a:rPr lang="ru-RU" sz="900" u="none" strike="noStrike" dirty="0">
                          <a:effectLst/>
                        </a:rPr>
                        <a:t>Мбайт/c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454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66334864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Max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скорость случайного чтения, IOPS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70000 / 72000 / 52000 / 52000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52000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70000 / 72000 / 52000 / 52000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52000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49878566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Max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скорость случайной записи, IOPS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80000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80000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74000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74000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74000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74000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391574750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Время доступа к памяти не более, </a:t>
                      </a:r>
                      <a:r>
                        <a:rPr lang="ru-RU" sz="900" u="none" strike="noStrike" dirty="0" err="1">
                          <a:effectLst/>
                        </a:rPr>
                        <a:t>мсек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430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430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430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430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546574278"/>
                  </a:ext>
                </a:extLst>
              </a:tr>
              <a:tr h="2739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Электропитание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954539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рабочем режиме, Вт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r>
                        <a:rPr lang="en-US" sz="900" u="none" strike="noStrike" dirty="0" smtClean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r>
                        <a:rPr lang="en-US" sz="900" u="none" strike="noStrike" dirty="0" smtClean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81858263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режиме простоя, Вт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1.</a:t>
                      </a:r>
                      <a:r>
                        <a:rPr lang="en-US" sz="900" u="none" strike="noStrike" dirty="0" smtClean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1.</a:t>
                      </a:r>
                      <a:r>
                        <a:rPr lang="en-US" sz="900" u="none" strike="noStrike" dirty="0" smtClean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2.0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2.0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2.0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12141421"/>
                  </a:ext>
                </a:extLst>
              </a:tr>
              <a:tr h="11288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0277636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Ресурс записи не менее, Тбайт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4</a:t>
                      </a:r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r>
                        <a:rPr lang="ru-RU" sz="900" u="none" strike="noStrike" dirty="0" smtClean="0">
                          <a:effectLst/>
                        </a:rPr>
                        <a:t>0 </a:t>
                      </a:r>
                      <a:r>
                        <a:rPr lang="ru-RU" sz="900" u="none" strike="noStrike" dirty="0">
                          <a:effectLst/>
                        </a:rPr>
                        <a:t>/ 210 / </a:t>
                      </a:r>
                      <a:r>
                        <a:rPr lang="ru-RU" sz="900" u="none" strike="noStrike" dirty="0" smtClean="0">
                          <a:effectLst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210 / </a:t>
                      </a:r>
                      <a:r>
                        <a:rPr lang="ru-RU" sz="900" u="none" strike="noStrike" dirty="0" smtClean="0">
                          <a:effectLst/>
                        </a:rPr>
                        <a:t>10</a:t>
                      </a:r>
                      <a:r>
                        <a:rPr lang="en-US" sz="900" u="none" strike="noStrike" dirty="0" smtClean="0">
                          <a:effectLst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600 / 275 / 190 / 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1200 / 550 / 380 / 150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380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603735657"/>
                  </a:ext>
                </a:extLst>
              </a:tr>
              <a:tr h="110330">
                <a:tc gridSpan="7">
                  <a:txBody>
                    <a:bodyPr/>
                    <a:lstStyle/>
                    <a:p>
                      <a:pPr algn="ctr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716866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Диапазон рабочих температур, °</a:t>
                      </a:r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0 ... 70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0 ... 70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 ... 70 / -40 ... 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 ... 70 / -40 ... 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16381664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Габаритные размеры (Д х Ш х В), мм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100.0 х 70.0 х 7.0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80.0 х 22.0 х 2.4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100.0 х 70.0 х 7.0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80.0 х 22.0 х 2.4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100.0 х 70.0 х 7.0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80.0 х 22.0 х 2.4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53008783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Вес, кг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63415334"/>
                  </a:ext>
                </a:extLst>
              </a:tr>
              <a:tr h="28509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Дополнительные особенности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229294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Расширенная защита от потери данных при отключении питания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08510383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Аппаратное шифрование </a:t>
                      </a:r>
                      <a:r>
                        <a:rPr lang="en-US" sz="900" u="none" strike="noStrike" dirty="0">
                          <a:effectLst/>
                        </a:rPr>
                        <a:t>AES 256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 </a:t>
                      </a:r>
                      <a:r>
                        <a:rPr lang="ru-RU" sz="900" u="none" strike="noStrike" dirty="0" smtClean="0">
                          <a:effectLst/>
                        </a:rPr>
                        <a:t>запросу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 </a:t>
                      </a:r>
                      <a:r>
                        <a:rPr lang="ru-RU" sz="900" u="none" strike="noStrike" dirty="0" smtClean="0">
                          <a:effectLst/>
                        </a:rPr>
                        <a:t>запросу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 </a:t>
                      </a:r>
                      <a:r>
                        <a:rPr lang="ru-RU" sz="900" u="none" strike="noStrike" dirty="0" smtClean="0">
                          <a:effectLst/>
                        </a:rPr>
                        <a:t>запросу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 </a:t>
                      </a:r>
                      <a:r>
                        <a:rPr lang="ru-RU" sz="900" u="none" strike="noStrike" dirty="0" smtClean="0">
                          <a:effectLst/>
                        </a:rPr>
                        <a:t>запросу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17228943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Поддержка 12 В питания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 </a:t>
                      </a:r>
                      <a:r>
                        <a:rPr lang="ru-RU" sz="900" u="none" strike="noStrike" dirty="0" smtClean="0">
                          <a:effectLst/>
                        </a:rPr>
                        <a:t>запросу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 </a:t>
                      </a:r>
                      <a:r>
                        <a:rPr lang="ru-RU" sz="900" u="none" strike="noStrike" dirty="0" smtClean="0">
                          <a:effectLst/>
                        </a:rPr>
                        <a:t>запросу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50751404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Мониторинг и </a:t>
                      </a:r>
                      <a:r>
                        <a:rPr lang="ru-RU" sz="900" u="none" strike="noStrike" dirty="0" err="1">
                          <a:effectLst/>
                        </a:rPr>
                        <a:t>журналирование</a:t>
                      </a:r>
                      <a:r>
                        <a:rPr lang="ru-RU" sz="900" u="none" strike="noStrike" dirty="0">
                          <a:effectLst/>
                        </a:rPr>
                        <a:t> температуры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70866005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Поддержка </a:t>
                      </a:r>
                      <a:r>
                        <a:rPr lang="en-US" sz="900" u="none" strike="noStrike" dirty="0">
                          <a:effectLst/>
                        </a:rPr>
                        <a:t>SMART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39736509"/>
                  </a:ext>
                </a:extLst>
              </a:tr>
              <a:tr h="16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Гарантийный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091953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4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14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Технические характеристики </a:t>
            </a:r>
            <a:r>
              <a:rPr lang="en-US" dirty="0" err="1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PCIe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NVMe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SSD</a:t>
            </a:r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GS Nanotech</a:t>
            </a:r>
            <a:endParaRPr lang="ru-RU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98689"/>
              </p:ext>
            </p:extLst>
          </p:nvPr>
        </p:nvGraphicFramePr>
        <p:xfrm>
          <a:off x="895255" y="1064820"/>
          <a:ext cx="10968698" cy="53684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23089">
                  <a:extLst>
                    <a:ext uri="{9D8B030D-6E8A-4147-A177-3AD203B41FA5}">
                      <a16:colId xmlns:a16="http://schemas.microsoft.com/office/drawing/2014/main" xmlns="" val="3683197376"/>
                    </a:ext>
                  </a:extLst>
                </a:gridCol>
                <a:gridCol w="3129897">
                  <a:extLst>
                    <a:ext uri="{9D8B030D-6E8A-4147-A177-3AD203B41FA5}">
                      <a16:colId xmlns:a16="http://schemas.microsoft.com/office/drawing/2014/main" xmlns="" val="1395194169"/>
                    </a:ext>
                  </a:extLst>
                </a:gridCol>
                <a:gridCol w="3415712">
                  <a:extLst>
                    <a:ext uri="{9D8B030D-6E8A-4147-A177-3AD203B41FA5}">
                      <a16:colId xmlns:a16="http://schemas.microsoft.com/office/drawing/2014/main" xmlns="" val="2073311525"/>
                    </a:ext>
                  </a:extLst>
                </a:gridCol>
              </a:tblGrid>
              <a:tr h="191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000" b="1" u="none" strike="noStrike" dirty="0">
                          <a:effectLst/>
                        </a:rPr>
                        <a:t>модели </a:t>
                      </a:r>
                      <a:r>
                        <a:rPr lang="ru-RU" sz="1000" b="1" u="none" strike="noStrike" dirty="0" err="1">
                          <a:effectLst/>
                        </a:rPr>
                        <a:t>PCIe</a:t>
                      </a:r>
                      <a:r>
                        <a:rPr lang="ru-RU" sz="1000" b="1" u="none" strike="noStrike" dirty="0">
                          <a:effectLst/>
                        </a:rPr>
                        <a:t>/</a:t>
                      </a:r>
                      <a:r>
                        <a:rPr lang="ru-RU" sz="1000" b="1" u="none" strike="noStrike" dirty="0" err="1">
                          <a:effectLst/>
                        </a:rPr>
                        <a:t>NVMe</a:t>
                      </a:r>
                      <a:r>
                        <a:rPr lang="ru-RU" sz="1000" b="1" u="none" strike="noStrike" dirty="0">
                          <a:effectLst/>
                        </a:rPr>
                        <a:t> SSD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Высокоскоростные  </a:t>
                      </a:r>
                      <a:r>
                        <a:rPr lang="ru-RU" sz="1000" b="1" u="none" strike="noStrike" dirty="0">
                          <a:effectLst/>
                        </a:rPr>
                        <a:t>накопители </a:t>
                      </a:r>
                      <a:r>
                        <a:rPr lang="ru-RU" sz="1000" b="1" u="none" strike="noStrike" dirty="0" err="1">
                          <a:effectLst/>
                        </a:rPr>
                        <a:t>PCIe</a:t>
                      </a:r>
                      <a:r>
                        <a:rPr lang="ru-RU" sz="1000" b="1" u="none" strike="noStrike" dirty="0">
                          <a:effectLst/>
                        </a:rPr>
                        <a:t>/</a:t>
                      </a:r>
                      <a:r>
                        <a:rPr lang="ru-RU" sz="1000" b="1" u="none" strike="noStrike" dirty="0" err="1">
                          <a:effectLst/>
                        </a:rPr>
                        <a:t>NVMe</a:t>
                      </a:r>
                      <a:r>
                        <a:rPr lang="ru-RU" sz="1000" b="1" u="none" strike="noStrike" dirty="0">
                          <a:effectLst/>
                        </a:rPr>
                        <a:t> SSD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35429823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2.5" (U.2) 7</a:t>
                      </a:r>
                      <a:r>
                        <a:rPr lang="ru-RU" sz="900" u="none" strike="noStrike" dirty="0">
                          <a:effectLst/>
                        </a:rPr>
                        <a:t>мм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2.5" (U.2) 7</a:t>
                      </a:r>
                      <a:r>
                        <a:rPr lang="ru-RU" sz="900" u="none" strike="noStrike" dirty="0">
                          <a:effectLst/>
                        </a:rPr>
                        <a:t>мм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586463967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</a:rPr>
                        <a:t>Контроллер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PS5012-E12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PS5012-E12DC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2051912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</a:rPr>
                        <a:t>Объем, Гбайт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1920 / 960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1920 / 960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616747279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Интерфейс</a:t>
                      </a:r>
                      <a:r>
                        <a:rPr lang="ru-RU" sz="900" u="none" strike="noStrike" baseline="30000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PCIe</a:t>
                      </a:r>
                      <a:r>
                        <a:rPr lang="en-US" sz="900" u="none" strike="noStrike" dirty="0">
                          <a:effectLst/>
                        </a:rPr>
                        <a:t> / </a:t>
                      </a:r>
                      <a:r>
                        <a:rPr lang="en-US" sz="900" u="none" strike="noStrike" dirty="0" err="1">
                          <a:effectLst/>
                        </a:rPr>
                        <a:t>NVMe</a:t>
                      </a:r>
                      <a:r>
                        <a:rPr lang="en-US" sz="900" u="none" strike="noStrike" dirty="0">
                          <a:effectLst/>
                        </a:rPr>
                        <a:t> Gen3 x 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4421798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Тип </a:t>
                      </a:r>
                      <a:r>
                        <a:rPr lang="en-US" sz="900" u="none" strike="noStrike" dirty="0">
                          <a:effectLst/>
                        </a:rPr>
                        <a:t>NAND Flash </a:t>
                      </a:r>
                      <a:r>
                        <a:rPr lang="ru-RU" sz="900" u="none" strike="noStrike" dirty="0">
                          <a:effectLst/>
                        </a:rPr>
                        <a:t>памяти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3D TLC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552449"/>
                  </a:ext>
                </a:extLst>
              </a:tr>
              <a:tr h="183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Варианты использования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Рабочие станции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Рабочие станции, системы хранения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36309892"/>
                  </a:ext>
                </a:extLst>
              </a:tr>
              <a:tr h="2712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Производительность 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extLst>
                  <a:ext uri="{0D108BD9-81ED-4DB2-BD59-A6C34878D82A}">
                    <a16:rowId xmlns:a16="http://schemas.microsoft.com/office/drawing/2014/main" xmlns="" val="1791414994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Максимальная скорость последовательного чтения , Мбайт/c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3200 /3200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3200 /3200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65354699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Максимальная скорость последовательной записи , Мбайт/c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1000 / 1000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900 / 3200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688514699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Максимальная скорость случайного чтения, IOPS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360000 / 360000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360000 / 46000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30973597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Максимальная скорость случайной записи, IOPS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40000 / 28000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65000 / 70000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00710818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Время доступа к памяти не более, </a:t>
                      </a:r>
                      <a:r>
                        <a:rPr lang="ru-RU" sz="900" u="none" strike="noStrike" dirty="0" err="1">
                          <a:effectLst/>
                        </a:rPr>
                        <a:t>мсек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430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уточняется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95811728"/>
                  </a:ext>
                </a:extLst>
              </a:tr>
              <a:tr h="3087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Электропитание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extLst>
                  <a:ext uri="{0D108BD9-81ED-4DB2-BD59-A6C34878D82A}">
                    <a16:rowId xmlns:a16="http://schemas.microsoft.com/office/drawing/2014/main" xmlns="" val="1037794776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рабочем режиме, Вт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7.0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9.0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47692057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 режиме простоя, Вт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2.5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 2.5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42959041"/>
                  </a:ext>
                </a:extLst>
              </a:tr>
              <a:tr h="1707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extLst>
                  <a:ext uri="{0D108BD9-81ED-4DB2-BD59-A6C34878D82A}">
                    <a16:rowId xmlns:a16="http://schemas.microsoft.com/office/drawing/2014/main" xmlns="" val="2571800764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Ресурс записи не менее, Тбайт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уточняется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2694 / 1347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69675594"/>
                  </a:ext>
                </a:extLst>
              </a:tr>
              <a:tr h="170731">
                <a:tc gridSpan="3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extLst>
                  <a:ext uri="{0D108BD9-81ED-4DB2-BD59-A6C34878D82A}">
                    <a16:rowId xmlns:a16="http://schemas.microsoft.com/office/drawing/2014/main" xmlns="" val="3637881756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Диапазон рабочих температур, °</a:t>
                      </a:r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0 ... 70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0 ... 70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9837497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Габаритные размеры (Д х Ш х В), мм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100.0 х 69,85.0 х 7.0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100.0 х 70.0 х 7.0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28013452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Вес, кг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378249802"/>
                  </a:ext>
                </a:extLst>
              </a:tr>
              <a:tr h="3157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Дополнительные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особенности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extLst>
                  <a:ext uri="{0D108BD9-81ED-4DB2-BD59-A6C34878D82A}">
                    <a16:rowId xmlns:a16="http://schemas.microsoft.com/office/drawing/2014/main" xmlns="" val="3806327100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Расширенная защита от потери данных при отключении питания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64733447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Аппаратное шифрование </a:t>
                      </a:r>
                      <a:r>
                        <a:rPr lang="en-US" sz="900" u="none" strike="noStrike" dirty="0">
                          <a:effectLst/>
                        </a:rPr>
                        <a:t>AES 256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 запросу</a:t>
                      </a:r>
                      <a:r>
                        <a:rPr lang="ru-RU" sz="900" u="none" strike="noStrike" baseline="30000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 запросу</a:t>
                      </a:r>
                      <a:r>
                        <a:rPr lang="ru-RU" sz="900" u="none" strike="noStrike" baseline="30000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43176868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Поддержка 12 В питания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Нет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339891579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Мониторинг и </a:t>
                      </a:r>
                      <a:r>
                        <a:rPr lang="ru-RU" sz="900" u="none" strike="noStrike" dirty="0" err="1">
                          <a:effectLst/>
                        </a:rPr>
                        <a:t>журналирование</a:t>
                      </a:r>
                      <a:r>
                        <a:rPr lang="ru-RU" sz="900" u="none" strike="noStrike" dirty="0">
                          <a:effectLst/>
                        </a:rPr>
                        <a:t> температуры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182678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Поддержка </a:t>
                      </a:r>
                      <a:r>
                        <a:rPr lang="en-US" sz="900" u="none" strike="noStrike" dirty="0">
                          <a:effectLst/>
                        </a:rPr>
                        <a:t>SMART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73592840"/>
                  </a:ext>
                </a:extLst>
              </a:tr>
              <a:tr h="1707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Гарантийный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год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5332" marB="0" anchor="ctr"/>
                </a:tc>
                <a:extLst>
                  <a:ext uri="{0D108BD9-81ED-4DB2-BD59-A6C34878D82A}">
                    <a16:rowId xmlns:a16="http://schemas.microsoft.com/office/drawing/2014/main" xmlns="" val="333910945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8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15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Программа </a:t>
            </a:r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развития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GS SSD</a:t>
            </a:r>
            <a:endParaRPr lang="ru-RU" dirty="0"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369822"/>
              </p:ext>
            </p:extLst>
          </p:nvPr>
        </p:nvGraphicFramePr>
        <p:xfrm>
          <a:off x="717576" y="1156447"/>
          <a:ext cx="11035154" cy="528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65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16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9193591" cy="582533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Планы по включению </a:t>
            </a:r>
            <a:r>
              <a:rPr lang="en-US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GS SSD </a:t>
            </a:r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продукции</a:t>
            </a:r>
            <a:r>
              <a:rPr lang="en-US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dirty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719 ПП </a:t>
            </a:r>
            <a:r>
              <a:rPr lang="ru-RU" dirty="0" smtClean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РФ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1267172"/>
            <a:ext cx="3782528" cy="4884695"/>
          </a:xfrm>
          <a:prstGeom prst="rect">
            <a:avLst/>
          </a:prstGeom>
          <a:ln>
            <a:noFill/>
          </a:ln>
          <a:effectLst>
            <a:outerShdw blurRad="317500" sx="103000" sy="103000" algn="ctr" rotWithShape="0">
              <a:prstClr val="black">
                <a:alpha val="9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14370" y="2345297"/>
            <a:ext cx="6199084" cy="2590424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180975" lvl="1" indent="-180975"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В 2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Q 2020 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года 2 модели накопителей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 (</a:t>
            </a:r>
            <a:r>
              <a:rPr lang="en-US" sz="1600" b="1" dirty="0" smtClean="0"/>
              <a:t>GSSMD256M16STF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 </a:t>
            </a:r>
            <a:r>
              <a:rPr lang="en-US" sz="1600" b="1" dirty="0"/>
              <a:t>GSPMA512M16STF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cs typeface="Tahoma" pitchFamily="34" charset="0"/>
              </a:rPr>
              <a:t>были включены 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в перечень </a:t>
            </a:r>
            <a:r>
              <a:rPr lang="ru-RU" sz="1600" dirty="0">
                <a:solidFill>
                  <a:srgbClr val="000000"/>
                </a:solidFill>
                <a:cs typeface="Tahoma" pitchFamily="34" charset="0"/>
              </a:rPr>
              <a:t>продукции, произведенной на территории РФ в соответствии с требованиями № 719 ПП 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РФ</a:t>
            </a:r>
            <a:endParaRPr lang="ru-RU" sz="1600" dirty="0">
              <a:solidFill>
                <a:srgbClr val="000000"/>
              </a:solidFill>
              <a:cs typeface="Tahoma" pitchFamily="34" charset="0"/>
            </a:endParaRPr>
          </a:p>
          <a:p>
            <a:pPr marL="180975" lvl="1" indent="-180975"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В 3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Q 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2020 </a:t>
            </a:r>
            <a:r>
              <a:rPr lang="ru-RU" sz="1600" dirty="0">
                <a:solidFill>
                  <a:srgbClr val="000000"/>
                </a:solidFill>
                <a:cs typeface="Tahoma" pitchFamily="34" charset="0"/>
              </a:rPr>
              <a:t>года 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получено заключение акта экспертизы ТПП еще </a:t>
            </a:r>
            <a:b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на 2 модели накопителей. Ожидаем включения в перечень продукции.</a:t>
            </a:r>
          </a:p>
          <a:p>
            <a:pPr marL="180975" lvl="1" indent="-180975"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0000"/>
                </a:solidFill>
                <a:cs typeface="Tahoma" pitchFamily="34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период 4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Q 2020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 – 1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Q 2021 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планируем подачу документов</a:t>
            </a:r>
            <a:b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еще на 10 различных моделей 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GS SSD</a:t>
            </a:r>
            <a:r>
              <a:rPr lang="ru-RU" sz="1600" dirty="0" smtClean="0">
                <a:solidFill>
                  <a:srgbClr val="000000"/>
                </a:solidFill>
                <a:cs typeface="Tahoma" pitchFamily="34" charset="0"/>
              </a:rPr>
              <a:t>.</a:t>
            </a:r>
            <a:endParaRPr lang="ru-RU" sz="16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1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17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/>
              <a:t>Наши поставщики и </a:t>
            </a:r>
            <a:r>
              <a:rPr lang="ru-RU" dirty="0" smtClean="0"/>
              <a:t>партнеры</a:t>
            </a:r>
            <a:endParaRPr lang="ru-RU" dirty="0"/>
          </a:p>
        </p:txBody>
      </p:sp>
      <p:pic>
        <p:nvPicPr>
          <p:cNvPr id="5" name="Picture 2" descr="https://encrypted-tbn1.gstatic.com/images?q=tbn:ANd9GcQPIrAWaddF_SLMo6P0gxEe9BaRESpEd9ZAoxIpGNc2hDh1rnL9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207" y="1585643"/>
            <a:ext cx="1236583" cy="4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encrypted-tbn2.gstatic.com/images?q=tbn:ANd9GcSwEAhnQoGjOoJC0DvdBeWaWW6S77PxWL7ZJRm1Vq_3BslxVUVmIQ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32" y="3534930"/>
            <a:ext cx="1674733" cy="47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ttp://www.hitachi-chem.co.jp/english/images/head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9195" y="3509613"/>
            <a:ext cx="2168093" cy="5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http://t1.gstatic.com/images?q=tbn:ANd9GcScONb0mTqK53TtgQCdMaukZXZtYeUCmoHNdq03sNt6Loq1xHqNT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561" y="5491038"/>
            <a:ext cx="1378592" cy="102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http://www.semi.org/eu/sites/semi.org/files/images/naniu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3612" y="5862959"/>
            <a:ext cx="1919258" cy="5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nsanetek.com/images/news/micron-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146" y="1576977"/>
            <a:ext cx="1875422" cy="4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007" y="5892237"/>
            <a:ext cx="1728983" cy="47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winbond.com/export/system/modules/com.thesys.opencms.winbond/resources/images/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122" y="4814159"/>
            <a:ext cx="1820753" cy="3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ages.all-free-download.com/images/graphiclarge/nanya_technology_corporation_13937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098" y="4471532"/>
            <a:ext cx="1211518" cy="9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macronix.com/_catalogs/masterpage/MXIC/W/img/logo2_en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93" y="2470581"/>
            <a:ext cx="2525610" cy="5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upload.wikimedia.org/wikipedia/en/7/72/SK_Hynix_logo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812" y="2411439"/>
            <a:ext cx="1268090" cy="6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h3dwallpapers.com/wp-content/uploads/2015/05/Samsung_Logo_07.gi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4622" y="4322923"/>
            <a:ext cx="2097238" cy="10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U:\Documents\GS Nanotech\ПРЕЗЕНТАЦИЯ\2019\1280px-MediaTek_logo.svg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6093" y="1569161"/>
            <a:ext cx="1814296" cy="47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U:\Documents\GS Nanotech\ПРЕЗЕНТАЦИЯ\2019\2000px-Amlogic_logo.svg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803" y="2535346"/>
            <a:ext cx="1462876" cy="4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1978" y="3483824"/>
            <a:ext cx="1764430" cy="5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1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18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/>
              <a:t>Наши клиенты</a:t>
            </a:r>
            <a:endParaRPr lang="en-US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212" y="1296701"/>
            <a:ext cx="1536066" cy="819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262" y="1477385"/>
            <a:ext cx="1784909" cy="442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3" t="37330" r="38038" b="48869"/>
          <a:stretch/>
        </p:blipFill>
        <p:spPr>
          <a:xfrm>
            <a:off x="9514694" y="5751024"/>
            <a:ext cx="1950368" cy="340895"/>
          </a:xfrm>
          <a:prstGeom prst="rect">
            <a:avLst/>
          </a:prstGeom>
        </p:spPr>
      </p:pic>
      <p:pic>
        <p:nvPicPr>
          <p:cNvPr id="23" name="Picture 8" descr="http://nextouch.ru/templates/nextouch/images/design/content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551" y="4416924"/>
            <a:ext cx="1958866" cy="5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606" y="2529369"/>
            <a:ext cx="1325785" cy="11866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1" r="1258"/>
          <a:stretch/>
        </p:blipFill>
        <p:spPr>
          <a:xfrm>
            <a:off x="1112385" y="4441192"/>
            <a:ext cx="1762842" cy="546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582" y="4458252"/>
            <a:ext cx="1435423" cy="4543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747" y="1495933"/>
            <a:ext cx="1485366" cy="3830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1007" y="2747755"/>
            <a:ext cx="1543103" cy="7793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" b="1139"/>
          <a:stretch/>
        </p:blipFill>
        <p:spPr>
          <a:xfrm>
            <a:off x="3880873" y="2842256"/>
            <a:ext cx="2150864" cy="5520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78" y="2829813"/>
            <a:ext cx="1880890" cy="5951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54"/>
          <a:stretch/>
        </p:blipFill>
        <p:spPr>
          <a:xfrm>
            <a:off x="7101408" y="4361013"/>
            <a:ext cx="1063998" cy="6794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263" y="1536119"/>
            <a:ext cx="1576623" cy="3437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132" y="5737197"/>
            <a:ext cx="1461617" cy="3920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36963" y="5669635"/>
            <a:ext cx="1761962" cy="534169"/>
          </a:xfrm>
          <a:prstGeom prst="rect">
            <a:avLst/>
          </a:prstGeom>
        </p:spPr>
      </p:pic>
      <p:pic>
        <p:nvPicPr>
          <p:cNvPr id="35" name="Picture 2" descr="http://forum.dsol.ru/styles/subsilver2/imageset/site_logo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001" y="5602874"/>
            <a:ext cx="1272613" cy="7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0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9C52D0C6-ED39-534F-A9D5-80AEA0098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866" y="3692344"/>
            <a:ext cx="5339267" cy="2145422"/>
          </a:xfrm>
        </p:spPr>
        <p:txBody>
          <a:bodyPr/>
          <a:lstStyle/>
          <a:p>
            <a:r>
              <a:rPr lang="ru-RU" sz="1600" dirty="0" smtClean="0"/>
              <a:t>Сергей Беляков</a:t>
            </a:r>
          </a:p>
          <a:p>
            <a:r>
              <a:rPr lang="en-US" sz="1600" dirty="0" smtClean="0"/>
              <a:t>belyakov@gsnanotech.com</a:t>
            </a:r>
          </a:p>
          <a:p>
            <a:r>
              <a:rPr lang="en-US" sz="1600" dirty="0" smtClean="0"/>
              <a:t>+7-911-281-5102</a:t>
            </a:r>
            <a:endParaRPr lang="ru-RU" sz="1600" dirty="0" smtClean="0"/>
          </a:p>
          <a:p>
            <a:endParaRPr lang="ru-RU" sz="1600" dirty="0"/>
          </a:p>
          <a:p>
            <a:r>
              <a:rPr lang="sv-SE" sz="1600" dirty="0" smtClean="0"/>
              <a:t>www.gsnanotech.</a:t>
            </a:r>
            <a:r>
              <a:rPr lang="en-US" sz="1600" dirty="0" err="1" smtClean="0"/>
              <a:t>ru</a:t>
            </a:r>
            <a:endParaRPr lang="en-US" sz="1600" dirty="0"/>
          </a:p>
          <a:p>
            <a:r>
              <a:rPr lang="ru-RU" sz="1600" dirty="0"/>
              <a:t>238052, </a:t>
            </a:r>
            <a:r>
              <a:rPr lang="ru-RU" sz="1600" dirty="0" err="1" smtClean="0"/>
              <a:t>Россия,Калининградская</a:t>
            </a:r>
            <a:r>
              <a:rPr lang="ru-RU" sz="1600" dirty="0" smtClean="0"/>
              <a:t> </a:t>
            </a:r>
            <a:r>
              <a:rPr lang="ru-RU" sz="1600" dirty="0"/>
              <a:t>область,</a:t>
            </a:r>
            <a:br>
              <a:rPr lang="ru-RU" sz="1600" dirty="0"/>
            </a:br>
            <a:r>
              <a:rPr lang="ru-RU" sz="1600" dirty="0"/>
              <a:t>г. Гусев, ул. Индустриальная, </a:t>
            </a:r>
            <a:r>
              <a:rPr lang="ru-RU" sz="1600" dirty="0" smtClean="0"/>
              <a:t>11</a:t>
            </a:r>
            <a:endParaRPr lang="en-US" sz="1600" dirty="0"/>
          </a:p>
          <a:p>
            <a:r>
              <a:rPr lang="ru-RU" sz="1600" dirty="0"/>
              <a:t>+7 (812) 332-86-68 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3294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928781"/>
          </a:xfrm>
        </p:spPr>
        <p:txBody>
          <a:bodyPr/>
          <a:lstStyle/>
          <a:p>
            <a:r>
              <a:rPr lang="en-US" dirty="0"/>
              <a:t>GS </a:t>
            </a:r>
            <a:r>
              <a:rPr lang="ru-RU" dirty="0" err="1"/>
              <a:t>Group</a:t>
            </a:r>
            <a:r>
              <a:rPr lang="ru-RU" dirty="0"/>
              <a:t> — российский </a:t>
            </a:r>
            <a:r>
              <a:rPr lang="ru-RU" dirty="0" err="1"/>
              <a:t>мультиотраслевой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инвестиционно-промышленный </a:t>
            </a:r>
            <a:r>
              <a:rPr lang="ru-RU" dirty="0"/>
              <a:t>холдинг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5"/>
          </p:nvPr>
        </p:nvSpPr>
        <p:spPr>
          <a:xfrm>
            <a:off x="808886" y="1850542"/>
            <a:ext cx="5979371" cy="4348883"/>
          </a:xfrm>
        </p:spPr>
        <p:txBody>
          <a:bodyPr/>
          <a:lstStyle/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История успеха на рынке —  </a:t>
            </a:r>
            <a:r>
              <a:rPr lang="en-US" dirty="0" smtClean="0"/>
              <a:t>30 </a:t>
            </a:r>
            <a:r>
              <a:rPr lang="ru-RU" dirty="0" smtClean="0"/>
              <a:t>лет</a:t>
            </a:r>
          </a:p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Наработанные компетенции в радиоэлектронике, </a:t>
            </a:r>
            <a:br>
              <a:rPr lang="ru-RU" dirty="0" smtClean="0"/>
            </a:br>
            <a:r>
              <a:rPr lang="ru-RU" dirty="0" smtClean="0"/>
              <a:t>лесной промышленности, </a:t>
            </a:r>
            <a:r>
              <a:rPr lang="ru-RU" dirty="0" err="1" smtClean="0"/>
              <a:t>медиабизнесе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информационных технологиях</a:t>
            </a:r>
          </a:p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Технологическое лидерство </a:t>
            </a:r>
            <a:br>
              <a:rPr lang="ru-RU" dirty="0" smtClean="0"/>
            </a:br>
            <a:r>
              <a:rPr lang="ru-RU" dirty="0" smtClean="0"/>
              <a:t>в области цифрового ТВ</a:t>
            </a:r>
          </a:p>
          <a:p>
            <a:pPr marL="28575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Внедрение инновационных решений </a:t>
            </a:r>
            <a:br>
              <a:rPr lang="ru-RU" dirty="0" smtClean="0"/>
            </a:br>
            <a:r>
              <a:rPr lang="ru-RU" dirty="0" smtClean="0"/>
              <a:t>во всех сферах деятельности</a:t>
            </a:r>
          </a:p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lvl="0" indent="-285750">
              <a:buClr>
                <a:srgbClr val="19B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Стратегический фокус </a:t>
            </a:r>
            <a:br>
              <a:rPr lang="ru-RU" dirty="0" smtClean="0"/>
            </a:br>
            <a:r>
              <a:rPr lang="ru-RU" dirty="0" smtClean="0"/>
              <a:t>на развитие российских регионов</a:t>
            </a:r>
            <a:endParaRPr lang="ru-RU" dirty="0"/>
          </a:p>
        </p:txBody>
      </p:sp>
      <p:pic>
        <p:nvPicPr>
          <p:cNvPr id="8" name="Picture 5" descr="\\gs.int\RedirectFolders\t.makeev\Desktop\Презентации\Графика\Инфо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99" y="1464013"/>
            <a:ext cx="4529031" cy="47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6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84216" y="1787139"/>
            <a:ext cx="7646861" cy="1678408"/>
          </a:xfrm>
        </p:spPr>
        <p:txBody>
          <a:bodyPr/>
          <a:lstStyle/>
          <a:p>
            <a:r>
              <a:rPr lang="ru-RU" dirty="0"/>
              <a:t>Расположен в Калининградской области. </a:t>
            </a:r>
            <a:br>
              <a:rPr lang="ru-RU" dirty="0"/>
            </a:br>
            <a:r>
              <a:rPr lang="ru-RU" dirty="0"/>
              <a:t>Проект стартовал в 2008 году</a:t>
            </a:r>
            <a:endParaRPr lang="ru-RU" b="1" dirty="0"/>
          </a:p>
          <a:p>
            <a:r>
              <a:rPr lang="ru-RU" dirty="0"/>
              <a:t>GS </a:t>
            </a:r>
            <a:r>
              <a:rPr lang="ru-RU" dirty="0" err="1"/>
              <a:t>Group</a:t>
            </a:r>
            <a:r>
              <a:rPr lang="ru-RU" dirty="0"/>
              <a:t> — инициатор и инвестор проекта «</a:t>
            </a:r>
            <a:r>
              <a:rPr lang="ru-RU" dirty="0" err="1"/>
              <a:t>Технополис</a:t>
            </a:r>
            <a:r>
              <a:rPr lang="ru-RU" dirty="0"/>
              <a:t> GS»</a:t>
            </a:r>
          </a:p>
          <a:p>
            <a:r>
              <a:rPr lang="ru-RU" dirty="0"/>
              <a:t>Синергетический эффект развития территории </a:t>
            </a:r>
            <a:r>
              <a:rPr lang="ru-RU" dirty="0" err="1"/>
              <a:t>Гусевского</a:t>
            </a:r>
            <a:r>
              <a:rPr lang="ru-RU" dirty="0"/>
              <a:t> </a:t>
            </a:r>
            <a:r>
              <a:rPr lang="ru-RU" dirty="0" smtClean="0"/>
              <a:t>района </a:t>
            </a:r>
            <a:r>
              <a:rPr lang="ru-RU" dirty="0"/>
              <a:t>и «</a:t>
            </a:r>
            <a:r>
              <a:rPr lang="ru-RU" dirty="0" err="1"/>
              <a:t>Технополиса</a:t>
            </a:r>
            <a:r>
              <a:rPr lang="ru-RU" dirty="0"/>
              <a:t> GS» рекомендован Советом </a:t>
            </a:r>
            <a:r>
              <a:rPr lang="ru-RU" dirty="0" smtClean="0"/>
              <a:t>по </a:t>
            </a:r>
            <a:r>
              <a:rPr lang="ru-RU" dirty="0"/>
              <a:t>малым территориям как модельный кейс </a:t>
            </a:r>
            <a:r>
              <a:rPr lang="ru-RU" dirty="0" smtClean="0"/>
              <a:t>трансформации </a:t>
            </a:r>
            <a:r>
              <a:rPr lang="ru-RU" dirty="0"/>
              <a:t>малых городов в точки роста </a:t>
            </a:r>
            <a:r>
              <a:rPr lang="ru-RU" dirty="0" smtClean="0"/>
              <a:t>российской экономики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3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928781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Технополис</a:t>
            </a:r>
            <a:r>
              <a:rPr lang="ru-RU" dirty="0"/>
              <a:t> </a:t>
            </a:r>
            <a:r>
              <a:rPr lang="en-US" dirty="0"/>
              <a:t>GS</a:t>
            </a:r>
            <a:r>
              <a:rPr lang="ru-RU" dirty="0"/>
              <a:t>»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первый </a:t>
            </a:r>
            <a:r>
              <a:rPr lang="ru-RU" dirty="0"/>
              <a:t>частный инновационный </a:t>
            </a:r>
            <a:r>
              <a:rPr lang="ru-RU" dirty="0" smtClean="0"/>
              <a:t>кластер </a:t>
            </a:r>
            <a:r>
              <a:rPr lang="ru-RU" dirty="0"/>
              <a:t>в России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101" y="1866322"/>
            <a:ext cx="2683290" cy="152004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57224" y="3938479"/>
            <a:ext cx="1392091" cy="1344221"/>
            <a:chOff x="51453" y="4022347"/>
            <a:chExt cx="1520746" cy="1344221"/>
          </a:xfrm>
        </p:grpSpPr>
        <p:sp>
          <p:nvSpPr>
            <p:cNvPr id="25" name="TextBox 24"/>
            <p:cNvSpPr txBox="1"/>
            <p:nvPr/>
          </p:nvSpPr>
          <p:spPr>
            <a:xfrm>
              <a:off x="51453" y="4843348"/>
              <a:ext cx="1520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Территория:</a:t>
              </a:r>
            </a:p>
            <a:p>
              <a:pPr algn="ctr"/>
              <a:r>
                <a:rPr lang="ru-RU" sz="1400" dirty="0" smtClean="0">
                  <a:solidFill>
                    <a:srgbClr val="19B000"/>
                  </a:solidFill>
                </a:rPr>
                <a:t>230 га</a:t>
              </a:r>
              <a:endParaRPr lang="ru-RU" sz="1400" dirty="0">
                <a:solidFill>
                  <a:srgbClr val="19B00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829" y="4022347"/>
              <a:ext cx="621994" cy="59677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864605" y="4072964"/>
            <a:ext cx="1392091" cy="1404166"/>
            <a:chOff x="1892433" y="4331797"/>
            <a:chExt cx="1520746" cy="1404166"/>
          </a:xfrm>
        </p:grpSpPr>
        <p:sp>
          <p:nvSpPr>
            <p:cNvPr id="23" name="TextBox 22"/>
            <p:cNvSpPr txBox="1"/>
            <p:nvPr/>
          </p:nvSpPr>
          <p:spPr>
            <a:xfrm>
              <a:off x="1892433" y="4997299"/>
              <a:ext cx="15207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Инвестиции </a:t>
              </a:r>
              <a:br>
                <a:rPr lang="ru-RU" sz="1400" dirty="0"/>
              </a:br>
              <a:r>
                <a:rPr lang="ru-RU" sz="1400" dirty="0"/>
                <a:t>в проект:</a:t>
              </a:r>
            </a:p>
            <a:p>
              <a:pPr algn="ctr"/>
              <a:r>
                <a:rPr lang="en-US" sz="1400" dirty="0">
                  <a:solidFill>
                    <a:srgbClr val="19B000"/>
                  </a:solidFill>
                </a:rPr>
                <a:t>&gt; </a:t>
              </a:r>
              <a:r>
                <a:rPr lang="ru-RU" sz="1400" dirty="0">
                  <a:solidFill>
                    <a:srgbClr val="19B000"/>
                  </a:solidFill>
                </a:rPr>
                <a:t>6 млрд руб</a:t>
              </a:r>
              <a:r>
                <a:rPr lang="ru-RU" sz="1400" b="1" dirty="0">
                  <a:solidFill>
                    <a:srgbClr val="19B000"/>
                  </a:solidFill>
                </a:rPr>
                <a:t>.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241" y="4331797"/>
              <a:ext cx="521130" cy="462293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071986" y="4047748"/>
            <a:ext cx="1445081" cy="1234952"/>
            <a:chOff x="3850903" y="4186251"/>
            <a:chExt cx="1578634" cy="1234952"/>
          </a:xfrm>
        </p:grpSpPr>
        <p:sp>
          <p:nvSpPr>
            <p:cNvPr id="21" name="TextBox 20"/>
            <p:cNvSpPr txBox="1"/>
            <p:nvPr/>
          </p:nvSpPr>
          <p:spPr>
            <a:xfrm>
              <a:off x="3850903" y="4897983"/>
              <a:ext cx="1578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Новые </a:t>
              </a:r>
              <a:r>
                <a:rPr lang="ru-RU" sz="1400" dirty="0" smtClean="0"/>
                <a:t>рабочие </a:t>
              </a:r>
              <a:r>
                <a:rPr lang="ru-RU" sz="1400" dirty="0"/>
                <a:t>места</a:t>
              </a:r>
              <a:r>
                <a:rPr lang="ru-RU" sz="1400" dirty="0" smtClean="0"/>
                <a:t>: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rgbClr val="19B000"/>
                  </a:solidFill>
                </a:rPr>
                <a:t>&gt; </a:t>
              </a:r>
              <a:r>
                <a:rPr lang="ru-RU" sz="1400" dirty="0" smtClean="0">
                  <a:solidFill>
                    <a:srgbClr val="19B000"/>
                  </a:solidFill>
                </a:rPr>
                <a:t>1500</a:t>
              </a:r>
              <a:endParaRPr lang="ru-RU" sz="1400" dirty="0">
                <a:solidFill>
                  <a:srgbClr val="19B00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549" y="4186251"/>
              <a:ext cx="857342" cy="487509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7332357" y="4030937"/>
            <a:ext cx="1536002" cy="1467207"/>
            <a:chOff x="5519459" y="4268756"/>
            <a:chExt cx="1677957" cy="1467207"/>
          </a:xfrm>
        </p:grpSpPr>
        <p:sp>
          <p:nvSpPr>
            <p:cNvPr id="19" name="TextBox 18"/>
            <p:cNvSpPr txBox="1"/>
            <p:nvPr/>
          </p:nvSpPr>
          <p:spPr>
            <a:xfrm>
              <a:off x="5519459" y="4997299"/>
              <a:ext cx="16779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9B000"/>
                  </a:solidFill>
                </a:rPr>
                <a:t>75 000 </a:t>
              </a:r>
              <a:r>
                <a:rPr lang="ru-RU" sz="1400" dirty="0" smtClean="0">
                  <a:solidFill>
                    <a:srgbClr val="19B000"/>
                  </a:solidFill>
                </a:rPr>
                <a:t>м</a:t>
              </a:r>
              <a:r>
                <a:rPr lang="ru-RU" sz="1400" baseline="30000" dirty="0" smtClean="0">
                  <a:solidFill>
                    <a:srgbClr val="19B000"/>
                  </a:solidFill>
                </a:rPr>
                <a:t>2</a:t>
              </a:r>
              <a:r>
                <a:rPr lang="en-US" sz="1400" dirty="0">
                  <a:solidFill>
                    <a:srgbClr val="19B000"/>
                  </a:solidFill>
                </a:rPr>
                <a:t> </a:t>
              </a:r>
              <a:r>
                <a:rPr lang="ru-RU" sz="1400" dirty="0" smtClean="0"/>
                <a:t>жилья</a:t>
              </a:r>
              <a:endParaRPr lang="ru-RU" sz="1400" dirty="0"/>
            </a:p>
            <a:p>
              <a:pPr algn="ctr"/>
              <a:r>
                <a:rPr lang="ru-RU" sz="1400" dirty="0"/>
                <a:t>для сотрудников кластера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9616" y="4268756"/>
              <a:ext cx="697642" cy="50432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9683646" y="3955290"/>
            <a:ext cx="1820609" cy="1542854"/>
            <a:chOff x="9848644" y="4263007"/>
            <a:chExt cx="1988867" cy="1542854"/>
          </a:xfrm>
        </p:grpSpPr>
        <p:sp>
          <p:nvSpPr>
            <p:cNvPr id="17" name="TextBox 16"/>
            <p:cNvSpPr txBox="1"/>
            <p:nvPr/>
          </p:nvSpPr>
          <p:spPr>
            <a:xfrm>
              <a:off x="9848644" y="5067197"/>
              <a:ext cx="1988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9B000"/>
                  </a:solidFill>
                </a:rPr>
                <a:t>Детский </a:t>
              </a:r>
              <a:r>
                <a:rPr lang="ru-RU" sz="1400" dirty="0" smtClean="0">
                  <a:solidFill>
                    <a:srgbClr val="19B000"/>
                  </a:solidFill>
                </a:rPr>
                <a:t>сад</a:t>
              </a:r>
              <a:r>
                <a:rPr lang="en-US" sz="1400" dirty="0" smtClean="0">
                  <a:solidFill>
                    <a:srgbClr val="19B000"/>
                  </a:solidFill>
                </a:rPr>
                <a:t> </a:t>
              </a:r>
              <a:r>
                <a:rPr lang="ru-RU" sz="1400" dirty="0" smtClean="0">
                  <a:solidFill>
                    <a:srgbClr val="19B000"/>
                  </a:solidFill>
                </a:rPr>
                <a:t>и</a:t>
              </a:r>
              <a:r>
                <a:rPr lang="en-US" sz="1400" dirty="0" smtClean="0">
                  <a:solidFill>
                    <a:srgbClr val="19B000"/>
                  </a:solidFill>
                </a:rPr>
                <a:t> </a:t>
              </a:r>
              <a:r>
                <a:rPr lang="ru-RU" sz="1400" dirty="0" smtClean="0">
                  <a:solidFill>
                    <a:srgbClr val="19B000"/>
                  </a:solidFill>
                </a:rPr>
                <a:t>школа,</a:t>
              </a:r>
            </a:p>
            <a:p>
              <a:pPr algn="ctr"/>
              <a:r>
                <a:rPr lang="ru-RU" sz="1400" dirty="0" smtClean="0">
                  <a:solidFill>
                    <a:srgbClr val="19B000"/>
                  </a:solidFill>
                </a:rPr>
                <a:t>объекты культуры</a:t>
              </a:r>
            </a:p>
            <a:p>
              <a:pPr algn="ctr"/>
              <a:r>
                <a:rPr lang="ru-RU" sz="1400" dirty="0" smtClean="0">
                  <a:solidFill>
                    <a:srgbClr val="19B000"/>
                  </a:solidFill>
                </a:rPr>
                <a:t>и здравоохранения</a:t>
              </a:r>
              <a:endParaRPr lang="ru-RU" sz="1400" dirty="0">
                <a:solidFill>
                  <a:srgbClr val="19B00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7879" y="4263007"/>
              <a:ext cx="630399" cy="579967"/>
            </a:xfrm>
            <a:prstGeom prst="rect">
              <a:avLst/>
            </a:prstGeom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2456960" y="3789363"/>
            <a:ext cx="0" cy="193805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64341" y="3789363"/>
            <a:ext cx="0" cy="193805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24712" y="3789363"/>
            <a:ext cx="0" cy="193805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276004" y="3789363"/>
            <a:ext cx="0" cy="193805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4</a:t>
            </a:fld>
            <a:endParaRPr lang="x-none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Технополис</a:t>
            </a:r>
            <a:r>
              <a:rPr lang="ru-RU" dirty="0" smtClean="0"/>
              <a:t> </a:t>
            </a:r>
            <a:r>
              <a:rPr lang="en-US" dirty="0" smtClean="0"/>
              <a:t>GS</a:t>
            </a:r>
            <a:r>
              <a:rPr lang="ru-RU" dirty="0" smtClean="0"/>
              <a:t> – основные производства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6534" y="3279127"/>
            <a:ext cx="2721364" cy="35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lnSpc>
                <a:spcPts val="1000"/>
              </a:lnSpc>
            </a:pPr>
            <a:r>
              <a:rPr lang="ru-RU" sz="1200" dirty="0" smtClean="0"/>
              <a:t>Центр разработки и производства</a:t>
            </a:r>
            <a:br>
              <a:rPr lang="ru-RU" sz="1200" dirty="0" smtClean="0"/>
            </a:br>
            <a:r>
              <a:rPr lang="ru-RU" sz="1200" dirty="0" smtClean="0"/>
              <a:t>микроэлектроники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534" y="1212214"/>
            <a:ext cx="2721364" cy="2041022"/>
          </a:xfrm>
          <a:prstGeom prst="rect">
            <a:avLst/>
          </a:prstGeom>
          <a:effectLst>
            <a:innerShdw blurRad="127000" dist="381000" dir="5400000">
              <a:prstClr val="black">
                <a:alpha val="20000"/>
              </a:prstClr>
            </a:inn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79848" y="2878792"/>
            <a:ext cx="141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GS Nanotech</a:t>
            </a:r>
          </a:p>
        </p:txBody>
      </p:sp>
      <p:sp>
        <p:nvSpPr>
          <p:cNvPr id="22" name="TextBox 21">
            <a:hlinkClick r:id="rId3"/>
          </p:cNvPr>
          <p:cNvSpPr txBox="1"/>
          <p:nvPr/>
        </p:nvSpPr>
        <p:spPr>
          <a:xfrm>
            <a:off x="874713" y="3684206"/>
            <a:ext cx="26069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gsnanotech.ru</a:t>
            </a:r>
            <a:endParaRPr lang="ru-RU" sz="1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62087" y="1207104"/>
            <a:ext cx="2727817" cy="2754101"/>
            <a:chOff x="3654697" y="1039960"/>
            <a:chExt cx="2727817" cy="2754101"/>
          </a:xfrm>
        </p:grpSpPr>
        <p:sp>
          <p:nvSpPr>
            <p:cNvPr id="9" name="TextBox 8"/>
            <p:cNvSpPr txBox="1"/>
            <p:nvPr/>
          </p:nvSpPr>
          <p:spPr>
            <a:xfrm>
              <a:off x="3654698" y="3080980"/>
              <a:ext cx="2727815" cy="485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 smtClean="0"/>
                <a:t>Производство </a:t>
              </a:r>
              <a:r>
                <a:rPr lang="ru-RU" sz="1200" dirty="0"/>
                <a:t>пластмассовых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и </a:t>
              </a:r>
              <a:r>
                <a:rPr lang="ru-RU" sz="1200" dirty="0"/>
                <a:t>металлических изделий,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en-US" sz="1200" dirty="0" smtClean="0"/>
                <a:t>LED-</a:t>
              </a:r>
              <a:r>
                <a:rPr lang="ru-RU" sz="1200" dirty="0"/>
                <a:t>светильников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4698" y="1039960"/>
              <a:ext cx="2727816" cy="2045862"/>
            </a:xfrm>
            <a:prstGeom prst="rect">
              <a:avLst/>
            </a:prstGeom>
            <a:effectLst>
              <a:innerShdw blurRad="127000" dist="381000" dir="5400000">
                <a:prstClr val="black">
                  <a:alpha val="20000"/>
                </a:prstClr>
              </a:inn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654698" y="2711648"/>
              <a:ext cx="13011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«</a:t>
              </a:r>
              <a:r>
                <a:rPr lang="ru-RU" b="1" dirty="0" err="1">
                  <a:solidFill>
                    <a:schemeClr val="bg1"/>
                  </a:solidFill>
                </a:rPr>
                <a:t>Пранкор</a:t>
              </a:r>
              <a:r>
                <a:rPr lang="ru-RU" b="1" dirty="0">
                  <a:solidFill>
                    <a:schemeClr val="bg1"/>
                  </a:solidFill>
                </a:rPr>
                <a:t>»</a:t>
              </a:r>
            </a:p>
          </p:txBody>
        </p:sp>
        <p:sp>
          <p:nvSpPr>
            <p:cNvPr id="23" name="TextBox 22">
              <a:hlinkClick r:id="rId5"/>
            </p:cNvPr>
            <p:cNvSpPr txBox="1"/>
            <p:nvPr/>
          </p:nvSpPr>
          <p:spPr>
            <a:xfrm>
              <a:off x="3654697" y="3517062"/>
              <a:ext cx="26069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prancor.ru</a:t>
              </a:r>
              <a:endParaRPr lang="ru-RU" sz="12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322965" y="1207103"/>
            <a:ext cx="2721361" cy="2754102"/>
            <a:chOff x="6429313" y="1039959"/>
            <a:chExt cx="2721361" cy="2754102"/>
          </a:xfrm>
        </p:grpSpPr>
        <p:sp>
          <p:nvSpPr>
            <p:cNvPr id="11" name="TextBox 10"/>
            <p:cNvSpPr txBox="1"/>
            <p:nvPr/>
          </p:nvSpPr>
          <p:spPr>
            <a:xfrm>
              <a:off x="6429313" y="3095496"/>
              <a:ext cx="2456697" cy="35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 smtClean="0"/>
                <a:t>Производство </a:t>
              </a:r>
              <a:r>
                <a:rPr lang="ru-RU" sz="1200" dirty="0"/>
                <a:t>картонной упаковки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и </a:t>
              </a:r>
              <a:r>
                <a:rPr lang="ru-RU" sz="1200" dirty="0"/>
                <a:t>литой бумажной тары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9313" y="1039959"/>
              <a:ext cx="2721361" cy="2041021"/>
            </a:xfrm>
            <a:prstGeom prst="rect">
              <a:avLst/>
            </a:prstGeom>
            <a:effectLst>
              <a:innerShdw blurRad="127000" dist="381000" dir="5400000">
                <a:prstClr val="black">
                  <a:alpha val="20000"/>
                </a:prstClr>
              </a:inn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429313" y="2434649"/>
              <a:ext cx="27057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«Первая картонажная фабрика»</a:t>
              </a:r>
            </a:p>
          </p:txBody>
        </p:sp>
        <p:sp>
          <p:nvSpPr>
            <p:cNvPr id="24" name="TextBox 23">
              <a:hlinkClick r:id="rId7"/>
            </p:cNvPr>
            <p:cNvSpPr txBox="1"/>
            <p:nvPr/>
          </p:nvSpPr>
          <p:spPr>
            <a:xfrm>
              <a:off x="6429313" y="3517062"/>
              <a:ext cx="26069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pkf39.ru</a:t>
              </a:r>
              <a:endParaRPr lang="ru-RU" sz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74713" y="4041850"/>
            <a:ext cx="2767643" cy="2735209"/>
            <a:chOff x="874713" y="3874706"/>
            <a:chExt cx="2767643" cy="2735209"/>
          </a:xfrm>
        </p:grpSpPr>
        <p:sp>
          <p:nvSpPr>
            <p:cNvPr id="8" name="TextBox 7"/>
            <p:cNvSpPr txBox="1"/>
            <p:nvPr/>
          </p:nvSpPr>
          <p:spPr>
            <a:xfrm>
              <a:off x="874713" y="5914399"/>
              <a:ext cx="272845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 smtClean="0"/>
                <a:t>Производство </a:t>
              </a:r>
              <a:r>
                <a:rPr lang="ru-RU" sz="1200" dirty="0"/>
                <a:t>ТВ-приставок </a:t>
              </a:r>
              <a:r>
                <a:rPr lang="ru-RU" sz="1200" dirty="0" smtClean="0"/>
                <a:t>и </a:t>
              </a:r>
              <a:r>
                <a:rPr lang="ru-RU" sz="1200" dirty="0"/>
                <a:t>другой </a:t>
              </a:r>
              <a:r>
                <a:rPr lang="ru-RU" sz="1200" dirty="0" smtClean="0"/>
                <a:t>потребительской электроники</a:t>
              </a:r>
              <a:endParaRPr lang="ru-RU" sz="1200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534" y="3874706"/>
              <a:ext cx="2721364" cy="2041023"/>
            </a:xfrm>
            <a:prstGeom prst="rect">
              <a:avLst/>
            </a:prstGeom>
            <a:effectLst>
              <a:innerShdw blurRad="127000" dist="622300" dir="5400000">
                <a:prstClr val="black">
                  <a:alpha val="20000"/>
                </a:prstClr>
              </a:innerShd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886533" y="5269398"/>
              <a:ext cx="27558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НПО «Цифровые </a:t>
              </a:r>
              <a:r>
                <a:rPr lang="ru-RU" b="1" dirty="0" smtClean="0">
                  <a:solidFill>
                    <a:schemeClr val="bg1"/>
                  </a:solidFill>
                </a:rPr>
                <a:t>телевизионные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ru-RU" b="1" dirty="0" smtClean="0">
                  <a:solidFill>
                    <a:schemeClr val="bg1"/>
                  </a:solidFill>
                </a:rPr>
                <a:t>системы</a:t>
              </a:r>
              <a:r>
                <a:rPr lang="ru-RU" b="1" dirty="0">
                  <a:solidFill>
                    <a:schemeClr val="bg1"/>
                  </a:solidFill>
                </a:rPr>
                <a:t>»</a:t>
              </a:r>
            </a:p>
          </p:txBody>
        </p:sp>
        <p:sp>
          <p:nvSpPr>
            <p:cNvPr id="25" name="TextBox 24">
              <a:hlinkClick r:id="rId9"/>
            </p:cNvPr>
            <p:cNvSpPr txBox="1"/>
            <p:nvPr/>
          </p:nvSpPr>
          <p:spPr>
            <a:xfrm>
              <a:off x="908680" y="6332916"/>
              <a:ext cx="26069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dtvs.ru</a:t>
              </a:r>
              <a:endParaRPr lang="ru-RU" sz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62087" y="4040479"/>
            <a:ext cx="2727816" cy="2741172"/>
            <a:chOff x="3654697" y="3873335"/>
            <a:chExt cx="2727816" cy="2741172"/>
          </a:xfrm>
        </p:grpSpPr>
        <p:sp>
          <p:nvSpPr>
            <p:cNvPr id="10" name="TextBox 9"/>
            <p:cNvSpPr txBox="1"/>
            <p:nvPr/>
          </p:nvSpPr>
          <p:spPr>
            <a:xfrm>
              <a:off x="3660557" y="5922793"/>
              <a:ext cx="27219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 smtClean="0"/>
                <a:t>Производство </a:t>
              </a:r>
              <a:r>
                <a:rPr lang="ru-RU" sz="1200" dirty="0" err="1"/>
                <a:t>наноуглеродных</a:t>
              </a:r>
              <a:r>
                <a:rPr lang="ru-RU" sz="1200" dirty="0"/>
                <a:t>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материалов </a:t>
              </a:r>
              <a:r>
                <a:rPr lang="ru-RU" sz="1200" dirty="0"/>
                <a:t>и </a:t>
              </a:r>
              <a:r>
                <a:rPr lang="ru-RU" sz="1200" dirty="0" smtClean="0"/>
                <a:t>накопителей электроэнергии</a:t>
              </a:r>
              <a:endParaRPr lang="ru-RU" sz="1200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4697" y="3873335"/>
              <a:ext cx="2727816" cy="2045862"/>
            </a:xfrm>
            <a:prstGeom prst="rect">
              <a:avLst/>
            </a:prstGeom>
            <a:effectLst>
              <a:innerShdw blurRad="127000" dist="2540000" dir="5400000">
                <a:prstClr val="black">
                  <a:alpha val="22000"/>
                </a:prstClr>
              </a:innerShdw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3660557" y="5272866"/>
              <a:ext cx="2688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«</a:t>
              </a:r>
              <a:r>
                <a:rPr lang="ru-RU" b="1" dirty="0" err="1">
                  <a:solidFill>
                    <a:schemeClr val="bg1"/>
                  </a:solidFill>
                </a:rPr>
                <a:t>Наноуглеродные</a:t>
              </a:r>
              <a:r>
                <a:rPr lang="ru-RU" b="1" dirty="0">
                  <a:solidFill>
                    <a:schemeClr val="bg1"/>
                  </a:solidFill>
                </a:rPr>
                <a:t> материалы»</a:t>
              </a:r>
            </a:p>
          </p:txBody>
        </p:sp>
        <p:sp>
          <p:nvSpPr>
            <p:cNvPr id="26" name="TextBox 25">
              <a:hlinkClick r:id="rId11"/>
            </p:cNvPr>
            <p:cNvSpPr txBox="1"/>
            <p:nvPr/>
          </p:nvSpPr>
          <p:spPr>
            <a:xfrm>
              <a:off x="3654697" y="6337508"/>
              <a:ext cx="26069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gs-ncm.ru</a:t>
              </a:r>
              <a:endParaRPr lang="ru-RU" sz="1200" dirty="0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5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/>
              <a:t>Ведущий разработчик </a:t>
            </a:r>
            <a:r>
              <a:rPr lang="ru-RU" dirty="0" smtClean="0"/>
              <a:t>микроэлектроники </a:t>
            </a:r>
            <a:r>
              <a:rPr lang="ru-RU" dirty="0"/>
              <a:t>в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326" y="1162764"/>
            <a:ext cx="109983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GS </a:t>
            </a:r>
            <a:r>
              <a:rPr lang="en-US" b="1" dirty="0" smtClean="0"/>
              <a:t>Nanotech</a:t>
            </a:r>
            <a:endParaRPr lang="en-US" b="1" dirty="0"/>
          </a:p>
          <a:p>
            <a:pPr>
              <a:spcAft>
                <a:spcPts val="544"/>
              </a:spcAft>
            </a:pPr>
            <a:r>
              <a:rPr lang="ru-RU" sz="1400" dirty="0"/>
              <a:t>Одно из ведущих в Европе предприятий </a:t>
            </a:r>
            <a:r>
              <a:rPr lang="ru-RU" sz="1400" dirty="0" smtClean="0"/>
              <a:t>по </a:t>
            </a:r>
            <a:r>
              <a:rPr lang="ru-RU" sz="1400" dirty="0"/>
              <a:t>разработке, </a:t>
            </a:r>
            <a:r>
              <a:rPr lang="ru-RU" sz="1400" dirty="0" err="1" smtClean="0"/>
              <a:t>корпусированию</a:t>
            </a:r>
            <a:r>
              <a:rPr lang="ru-RU" sz="1400" dirty="0" smtClean="0"/>
              <a:t> и </a:t>
            </a:r>
            <a:r>
              <a:rPr lang="ru-RU" sz="1400" dirty="0"/>
              <a:t>тестированию микроэлектронной продукции.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Крупнейшая в РФ </a:t>
            </a:r>
            <a:r>
              <a:rPr lang="ru-RU" sz="1400" dirty="0"/>
              <a:t>компания, занимающаяся массовым корпусированием микросхем для рынка потребительской электроники</a:t>
            </a:r>
            <a:r>
              <a:rPr lang="ru-RU" sz="1400" dirty="0" smtClean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64" y="2320353"/>
            <a:ext cx="5941989" cy="35651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43726" y="2912895"/>
            <a:ext cx="4265243" cy="2595554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180921" lvl="1" indent="-180921">
              <a:lnSpc>
                <a:spcPct val="150000"/>
              </a:lnSpc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Старт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проекта: </a:t>
            </a:r>
            <a:r>
              <a:rPr lang="ru-RU" sz="1400" dirty="0">
                <a:solidFill>
                  <a:srgbClr val="28B24C"/>
                </a:solidFill>
                <a:cs typeface="Tahoma" pitchFamily="34" charset="0"/>
              </a:rPr>
              <a:t>2012 год</a:t>
            </a:r>
          </a:p>
          <a:p>
            <a:pPr marL="180921" lvl="1" indent="-180921"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Крупнейшее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предприятие по </a:t>
            </a:r>
            <a:r>
              <a:rPr lang="ru-RU" sz="1400" dirty="0" err="1">
                <a:solidFill>
                  <a:srgbClr val="000000"/>
                </a:solidFill>
                <a:cs typeface="Tahoma" pitchFamily="34" charset="0"/>
              </a:rPr>
              <a:t>корпусированию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микросхем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в России и Восточной Европе </a:t>
            </a: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(</a:t>
            </a:r>
            <a:r>
              <a:rPr lang="ru-RU" sz="1400" dirty="0" err="1" smtClean="0">
                <a:solidFill>
                  <a:srgbClr val="000000"/>
                </a:solidFill>
                <a:cs typeface="Tahoma" pitchFamily="34" charset="0"/>
              </a:rPr>
              <a:t>металлополимерные</a:t>
            </a: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 корпуса)</a:t>
            </a:r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  <a:p>
            <a:pPr marL="180921" lvl="1" indent="-180921">
              <a:lnSpc>
                <a:spcPct val="150000"/>
              </a:lnSpc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</a:pPr>
            <a:r>
              <a:rPr lang="ru-RU" sz="1400" dirty="0">
                <a:solidFill>
                  <a:srgbClr val="28B24C"/>
                </a:solidFill>
                <a:cs typeface="Tahoma" pitchFamily="34" charset="0"/>
              </a:rPr>
              <a:t>До 20 млн.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микросхем в год</a:t>
            </a:r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  <a:p>
            <a:pPr marL="180921" lvl="1" indent="-180921">
              <a:lnSpc>
                <a:spcPct val="150000"/>
              </a:lnSpc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Собственный </a:t>
            </a:r>
            <a:r>
              <a:rPr lang="en-US" sz="1400" dirty="0">
                <a:solidFill>
                  <a:srgbClr val="000000"/>
                </a:solidFill>
                <a:cs typeface="Tahoma" pitchFamily="34" charset="0"/>
              </a:rPr>
              <a:t>R&amp;D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 центр</a:t>
            </a:r>
          </a:p>
          <a:p>
            <a:pPr marL="180921" lvl="1" indent="-180921">
              <a:lnSpc>
                <a:spcPct val="150000"/>
              </a:lnSpc>
              <a:spcBef>
                <a:spcPts val="513"/>
              </a:spcBef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Преимущества особой экономической зоны </a:t>
            </a:r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2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6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 </a:t>
            </a:r>
            <a:r>
              <a:rPr lang="en-US" dirty="0" smtClean="0"/>
              <a:t>Nanotech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85786" y="3657411"/>
            <a:ext cx="3640679" cy="221083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Производство</a:t>
            </a:r>
            <a:endParaRPr lang="en-US" sz="1600" b="1" dirty="0"/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Утонение и резка полупроводниковых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пластин </a:t>
            </a:r>
            <a:r>
              <a:rPr lang="ru-RU" sz="1400" dirty="0"/>
              <a:t>диаметром до 300 мм</a:t>
            </a:r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Современные технологии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корпусирования</a:t>
            </a:r>
            <a:r>
              <a:rPr lang="ru-RU" sz="1400" dirty="0" smtClean="0"/>
              <a:t> </a:t>
            </a:r>
            <a:r>
              <a:rPr lang="ru-RU" sz="1400" dirty="0"/>
              <a:t>микросхем</a:t>
            </a:r>
            <a:endParaRPr lang="en-US" sz="1400" dirty="0"/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 err="1"/>
              <a:t>Прототипирование</a:t>
            </a:r>
            <a:r>
              <a:rPr lang="ru-RU" sz="1400" dirty="0"/>
              <a:t> и мелкие серии</a:t>
            </a:r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Крупносерийное производство </a:t>
            </a:r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Чистые помещения (класс 7)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701" y="3657411"/>
            <a:ext cx="4421187" cy="2985404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R&amp;D</a:t>
            </a:r>
            <a:r>
              <a:rPr lang="ru-RU" sz="1600" b="1" dirty="0"/>
              <a:t> центр</a:t>
            </a:r>
            <a:endParaRPr lang="en-US" sz="1600" b="1" dirty="0"/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Проектирование </a:t>
            </a:r>
            <a:r>
              <a:rPr lang="ru-RU" sz="1400" dirty="0" smtClean="0"/>
              <a:t>систем-в-корпусе</a:t>
            </a:r>
            <a:endParaRPr lang="ru-RU" sz="1400" dirty="0"/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Разработка инновационных продуктов </a:t>
            </a:r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Анализ и использование в производстве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новых полупроводниковых материалов </a:t>
            </a:r>
            <a:endParaRPr lang="ru-RU" sz="1400" dirty="0"/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Высококвалифицированные инженеры</a:t>
            </a:r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Система подготовки </a:t>
            </a:r>
            <a:r>
              <a:rPr lang="ru-RU" sz="1400" dirty="0" smtClean="0"/>
              <a:t>и обучения </a:t>
            </a:r>
            <a:br>
              <a:rPr lang="ru-RU" sz="1400" dirty="0" smtClean="0"/>
            </a:br>
            <a:r>
              <a:rPr lang="ru-RU" sz="1400" dirty="0" smtClean="0"/>
              <a:t>собственных </a:t>
            </a:r>
            <a:r>
              <a:rPr lang="ru-RU" sz="1400" dirty="0"/>
              <a:t>кадров</a:t>
            </a:r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Сотрудничество с ведущими российскими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зарубежными вузами и научными центрами</a:t>
            </a:r>
          </a:p>
          <a:p>
            <a:pPr marL="285750" lvl="1" indent="-285750">
              <a:spcAft>
                <a:spcPts val="544"/>
              </a:spcAft>
              <a:buClr>
                <a:srgbClr val="19B000"/>
              </a:buClr>
              <a:buFont typeface="Wingdings" panose="05000000000000000000" pitchFamily="2" charset="2"/>
              <a:buChar char="§"/>
              <a:tabLst>
                <a:tab pos="324048" algn="l"/>
                <a:tab pos="1366791" algn="l"/>
                <a:tab pos="2409533" algn="l"/>
                <a:tab pos="3452276" algn="l"/>
                <a:tab pos="4495017" algn="l"/>
                <a:tab pos="5537760" algn="l"/>
                <a:tab pos="6580503" algn="l"/>
                <a:tab pos="7623246" algn="l"/>
                <a:tab pos="8665988" algn="l"/>
                <a:tab pos="9708731" algn="l"/>
                <a:tab pos="10751475" algn="l"/>
                <a:tab pos="11794218" algn="l"/>
              </a:tabLst>
              <a:defRPr/>
            </a:pPr>
            <a:r>
              <a:rPr lang="ru-RU" sz="1400" dirty="0"/>
              <a:t>Стажировки и обмен опытом в других компаниях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" t="870" r="615" b="9933"/>
          <a:stretch/>
        </p:blipFill>
        <p:spPr>
          <a:xfrm>
            <a:off x="874713" y="1282144"/>
            <a:ext cx="3792639" cy="2275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" t="748" r="606" b="10442"/>
          <a:stretch/>
        </p:blipFill>
        <p:spPr>
          <a:xfrm>
            <a:off x="5389805" y="1282098"/>
            <a:ext cx="3791365" cy="2274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" b="5000"/>
          <a:stretch/>
        </p:blipFill>
        <p:spPr>
          <a:xfrm>
            <a:off x="874714" y="1264474"/>
            <a:ext cx="4146738" cy="248804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7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582533"/>
          </a:xfrm>
        </p:spPr>
        <p:txBody>
          <a:bodyPr/>
          <a:lstStyle/>
          <a:p>
            <a:r>
              <a:rPr lang="ru-RU" dirty="0" smtClean="0"/>
              <a:t>Наши услуги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006084" y="3962567"/>
            <a:ext cx="4949161" cy="2402959"/>
            <a:chOff x="865567" y="3962979"/>
            <a:chExt cx="4949161" cy="2402959"/>
          </a:xfrm>
        </p:grpSpPr>
        <p:sp>
          <p:nvSpPr>
            <p:cNvPr id="7" name="Прямоугольник 6"/>
            <p:cNvSpPr>
              <a:spLocks noChangeAspect="1"/>
            </p:cNvSpPr>
            <p:nvPr/>
          </p:nvSpPr>
          <p:spPr>
            <a:xfrm>
              <a:off x="865568" y="3962979"/>
              <a:ext cx="3473957" cy="108491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>
                <a:spcAft>
                  <a:spcPts val="544"/>
                </a:spcAft>
                <a:buClr>
                  <a:srgbClr val="19B000"/>
                </a:buClr>
                <a:buSzPct val="92857"/>
                <a:tabLst>
                  <a:tab pos="386080" algn="l"/>
                  <a:tab pos="386715" algn="l"/>
                </a:tabLst>
              </a:pPr>
              <a:r>
                <a:rPr lang="ru-RU" sz="1600" b="1" dirty="0" err="1"/>
                <a:t>К</a:t>
              </a:r>
              <a:r>
                <a:rPr lang="ru-RU" sz="1600" b="1" dirty="0" err="1" smtClean="0"/>
                <a:t>орпусирование</a:t>
              </a:r>
              <a:r>
                <a:rPr lang="ru-RU" sz="1600" b="1" dirty="0" smtClean="0"/>
                <a:t> </a:t>
              </a:r>
              <a:r>
                <a:rPr lang="ru-RU" sz="1600" b="1" dirty="0"/>
                <a:t>микросхем </a:t>
              </a:r>
            </a:p>
            <a:p>
              <a:pPr marL="285750" indent="-285750">
                <a:spcAft>
                  <a:spcPts val="544"/>
                </a:spcAft>
                <a:buClr>
                  <a:srgbClr val="19B000"/>
                </a:buClr>
                <a:buFont typeface="Wingdings" panose="05000000000000000000" pitchFamily="2" charset="2"/>
                <a:buChar char="§"/>
              </a:pPr>
              <a:endParaRPr lang="ru-RU" sz="1200" dirty="0"/>
            </a:p>
            <a:p>
              <a:pPr>
                <a:spcAft>
                  <a:spcPts val="544"/>
                </a:spcAft>
                <a:buClr>
                  <a:srgbClr val="19B000"/>
                </a:buClr>
              </a:pPr>
              <a:endParaRPr lang="ru-RU" sz="1200" dirty="0"/>
            </a:p>
            <a:p>
              <a:pPr>
                <a:spcAft>
                  <a:spcPts val="544"/>
                </a:spcAft>
                <a:buClr>
                  <a:srgbClr val="19B000"/>
                </a:buClr>
              </a:pPr>
              <a:endParaRPr lang="en-US" sz="12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5567" y="4303835"/>
              <a:ext cx="4949161" cy="206210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lvl="2" indent="-285750">
                <a:spcBef>
                  <a:spcPts val="600"/>
                </a:spcBef>
                <a:buClr>
                  <a:srgbClr val="28B24C"/>
                </a:buClr>
                <a:buSzPct val="92857"/>
                <a:buFont typeface="Wingdings" panose="05000000000000000000" pitchFamily="2" charset="2"/>
                <a:buChar char="§"/>
                <a:tabLst>
                  <a:tab pos="95250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Tahoma" pitchFamily="34" charset="0"/>
                </a:rPr>
                <a:t>Wire Bond </a:t>
              </a:r>
            </a:p>
            <a:p>
              <a:pPr marL="285750" lvl="2" indent="-285750">
                <a:spcBef>
                  <a:spcPts val="600"/>
                </a:spcBef>
                <a:buClr>
                  <a:srgbClr val="28B24C"/>
                </a:buClr>
                <a:buSzPct val="92857"/>
                <a:buFont typeface="Wingdings" panose="05000000000000000000" pitchFamily="2" charset="2"/>
                <a:buChar char="§"/>
                <a:tabLst>
                  <a:tab pos="95250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Tahoma" pitchFamily="34" charset="0"/>
                </a:rPr>
                <a:t>Flip-Chip </a:t>
              </a:r>
            </a:p>
            <a:p>
              <a:pPr marL="285750" lvl="2" indent="-285750">
                <a:spcBef>
                  <a:spcPts val="600"/>
                </a:spcBef>
                <a:buClr>
                  <a:srgbClr val="28B24C"/>
                </a:buClr>
                <a:buSzPct val="92857"/>
                <a:buFont typeface="Wingdings" panose="05000000000000000000" pitchFamily="2" charset="2"/>
                <a:buChar char="§"/>
                <a:tabLst>
                  <a:tab pos="95250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Tahoma" pitchFamily="34" charset="0"/>
                </a:rPr>
                <a:t>Stack Die </a:t>
              </a:r>
              <a:endParaRPr lang="ru-RU" sz="1400" dirty="0">
                <a:solidFill>
                  <a:srgbClr val="000000"/>
                </a:solidFill>
                <a:cs typeface="Tahoma" pitchFamily="34" charset="0"/>
              </a:endParaRPr>
            </a:p>
            <a:p>
              <a:pPr marL="285750" lvl="2" indent="-285750">
                <a:spcBef>
                  <a:spcPts val="600"/>
                </a:spcBef>
                <a:buClr>
                  <a:srgbClr val="28B24C"/>
                </a:buClr>
                <a:buSzPct val="92857"/>
                <a:buFont typeface="Wingdings" panose="05000000000000000000" pitchFamily="2" charset="2"/>
                <a:buChar char="§"/>
                <a:tabLst>
                  <a:tab pos="95250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Tahoma" pitchFamily="34" charset="0"/>
                </a:rPr>
                <a:t>System-in-Package</a:t>
              </a:r>
            </a:p>
            <a:p>
              <a:pPr marL="285750" lvl="2" indent="-285750">
                <a:spcBef>
                  <a:spcPts val="600"/>
                </a:spcBef>
                <a:buClr>
                  <a:srgbClr val="28B24C"/>
                </a:buClr>
                <a:buSzPct val="92857"/>
                <a:buFont typeface="Wingdings" panose="05000000000000000000" pitchFamily="2" charset="2"/>
                <a:buChar char="§"/>
                <a:tabLst>
                  <a:tab pos="95250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Tahoma" pitchFamily="34" charset="0"/>
                </a:rPr>
                <a:t>Chip-on-Board</a:t>
              </a:r>
            </a:p>
            <a:p>
              <a:pPr marL="285750" lvl="2" indent="-285750">
                <a:spcBef>
                  <a:spcPts val="600"/>
                </a:spcBef>
                <a:buClr>
                  <a:srgbClr val="28B24C"/>
                </a:buClr>
                <a:buSzPct val="92857"/>
                <a:buFont typeface="Wingdings" panose="05000000000000000000" pitchFamily="2" charset="2"/>
                <a:buChar char="§"/>
                <a:tabLst>
                  <a:tab pos="95250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Tahoma" pitchFamily="34" charset="0"/>
                </a:rPr>
                <a:t>Package-on-Package </a:t>
              </a:r>
            </a:p>
            <a:p>
              <a:pPr marL="285750" lvl="2" indent="-285750">
                <a:spcBef>
                  <a:spcPts val="600"/>
                </a:spcBef>
                <a:buClr>
                  <a:srgbClr val="28B24C"/>
                </a:buClr>
                <a:buSzPct val="92857"/>
                <a:buFont typeface="Wingdings" panose="05000000000000000000" pitchFamily="2" charset="2"/>
                <a:buChar char="§"/>
                <a:tabLst>
                  <a:tab pos="95250" algn="l"/>
                </a:tabLst>
              </a:pPr>
              <a:r>
                <a:rPr lang="en-US" sz="1400" dirty="0">
                  <a:solidFill>
                    <a:srgbClr val="000000"/>
                  </a:solidFill>
                  <a:cs typeface="Tahoma" pitchFamily="34" charset="0"/>
                </a:rPr>
                <a:t>2,5D integration 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81725" y="3955202"/>
            <a:ext cx="39632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/>
              <a:t>Проектирование</a:t>
            </a:r>
          </a:p>
          <a:p>
            <a:pPr marL="285750" indent="-285750">
              <a:spcBef>
                <a:spcPts val="600"/>
              </a:spcBef>
              <a:buClr>
                <a:srgbClr val="28B24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Дизайн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многокристальных модулей </a:t>
            </a:r>
            <a:r>
              <a:rPr lang="en-US" sz="1400" dirty="0">
                <a:solidFill>
                  <a:srgbClr val="000000"/>
                </a:solidFill>
                <a:cs typeface="Tahoma" pitchFamily="34" charset="0"/>
              </a:rPr>
              <a:t>(MCU) </a:t>
            </a: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систем-в-корпусе </a:t>
            </a:r>
            <a:r>
              <a:rPr lang="en-US" sz="1400" dirty="0">
                <a:solidFill>
                  <a:srgbClr val="000000"/>
                </a:solidFill>
                <a:cs typeface="Tahoma" pitchFamily="34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cs typeface="Tahoma" pitchFamily="34" charset="0"/>
              </a:rPr>
              <a:t>SiP</a:t>
            </a: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)</a:t>
            </a:r>
            <a:endParaRPr lang="ru-RU" sz="14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28B24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Разработка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электронных </a:t>
            </a: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устройств </a:t>
            </a:r>
            <a:endParaRPr lang="en-US" sz="14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" b="5000"/>
          <a:stretch/>
        </p:blipFill>
        <p:spPr>
          <a:xfrm>
            <a:off x="6098297" y="1259829"/>
            <a:ext cx="4154479" cy="24926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81725" y="5211514"/>
            <a:ext cx="39632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/>
              <a:t>Тестирование</a:t>
            </a:r>
          </a:p>
          <a:p>
            <a:pPr marL="285750" indent="-285750">
              <a:spcBef>
                <a:spcPts val="600"/>
              </a:spcBef>
              <a:buClr>
                <a:srgbClr val="28B24C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Автоматическое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тестирование </a:t>
            </a: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соответствии со стандартами </a:t>
            </a:r>
            <a:r>
              <a:rPr lang="en-US" sz="1400" dirty="0">
                <a:solidFill>
                  <a:srgbClr val="000000"/>
                </a:solidFill>
                <a:cs typeface="Tahoma" pitchFamily="34" charset="0"/>
              </a:rPr>
              <a:t>JEDEC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8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575" y="261261"/>
            <a:ext cx="8966071" cy="928781"/>
          </a:xfrm>
        </p:spPr>
        <p:txBody>
          <a:bodyPr/>
          <a:lstStyle/>
          <a:p>
            <a:r>
              <a:rPr lang="ru-RU" dirty="0"/>
              <a:t>Услуги </a:t>
            </a:r>
            <a:r>
              <a:rPr lang="ru-RU" dirty="0" smtClean="0"/>
              <a:t>контрактной сборки GS </a:t>
            </a:r>
            <a:r>
              <a:rPr lang="ru-RU" dirty="0"/>
              <a:t>Nanotech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 smtClean="0"/>
              <a:t>Дорожная </a:t>
            </a:r>
            <a:r>
              <a:rPr lang="ru-RU" dirty="0"/>
              <a:t>карта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15"/>
          </p:nvPr>
        </p:nvSpPr>
        <p:spPr>
          <a:xfrm>
            <a:off x="791052" y="1453202"/>
            <a:ext cx="10625520" cy="348648"/>
          </a:xfrm>
          <a:prstGeom prst="rect">
            <a:avLst/>
          </a:prstGeom>
          <a:noFill/>
        </p:spPr>
        <p:txBody>
          <a:bodyPr wrap="square" lIns="70954" tIns="35478" rIns="70954" bIns="35478" rtlCol="0">
            <a:spAutoFit/>
          </a:bodyPr>
          <a:lstStyle/>
          <a:p>
            <a:pPr algn="ctr" defTabSz="913995">
              <a:lnSpc>
                <a:spcPct val="100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19B000"/>
                </a:solidFill>
              </a:rPr>
              <a:t>Технологии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5004274" y="5022661"/>
            <a:ext cx="2199076" cy="320948"/>
          </a:xfrm>
          <a:prstGeom prst="rect">
            <a:avLst/>
          </a:prstGeom>
          <a:noFill/>
        </p:spPr>
        <p:txBody>
          <a:bodyPr vert="horz" wrap="square" lIns="70954" tIns="35478" rIns="70954" bIns="35478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95">
              <a:spcAft>
                <a:spcPts val="600"/>
              </a:spcAft>
            </a:pPr>
            <a:r>
              <a:rPr lang="ru-RU" sz="1800" b="1" dirty="0" smtClean="0">
                <a:solidFill>
                  <a:srgbClr val="19B000"/>
                </a:solidFill>
              </a:rPr>
              <a:t>Продукты</a:t>
            </a:r>
            <a:endParaRPr lang="ru-RU" sz="1800" b="1" dirty="0">
              <a:solidFill>
                <a:srgbClr val="19B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624" y="2088538"/>
            <a:ext cx="88392" cy="2987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446" y="2088538"/>
            <a:ext cx="88392" cy="2987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786" y="2088538"/>
            <a:ext cx="88392" cy="2987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822" y="2088538"/>
            <a:ext cx="88392" cy="2987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5161" y="2088538"/>
            <a:ext cx="88392" cy="29870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755650" y="1920018"/>
            <a:ext cx="1440000" cy="2859341"/>
            <a:chOff x="755650" y="2094342"/>
            <a:chExt cx="1440000" cy="285934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650" y="2094342"/>
              <a:ext cx="1440000" cy="635746"/>
            </a:xfrm>
            <a:prstGeom prst="rect">
              <a:avLst/>
            </a:prstGeom>
          </p:spPr>
          <p:txBody>
            <a:bodyPr wrap="none" lIns="80957" tIns="40479" rIns="80957" bIns="40479">
              <a:spAutoFit/>
            </a:bodyPr>
            <a:lstStyle/>
            <a:p>
              <a:pPr algn="ctr" defTabSz="913995"/>
              <a:r>
                <a:rPr lang="en-US" sz="1200" b="1" dirty="0">
                  <a:solidFill>
                    <a:srgbClr val="000000"/>
                  </a:solidFill>
                </a:rPr>
                <a:t>201</a:t>
              </a:r>
              <a:r>
                <a:rPr lang="ru-RU" sz="1200" b="1" dirty="0">
                  <a:solidFill>
                    <a:srgbClr val="000000"/>
                  </a:solidFill>
                </a:rPr>
                <a:t>2</a:t>
              </a:r>
              <a:r>
                <a:rPr lang="en-US" sz="1200" b="1" dirty="0">
                  <a:solidFill>
                    <a:srgbClr val="000000"/>
                  </a:solidFill>
                </a:rPr>
                <a:t>-2013</a:t>
              </a: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</a:rPr>
                <a:t>2D Wire Bond </a:t>
              </a: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</a:rPr>
                <a:t>BGA</a:t>
              </a:r>
              <a:r>
                <a:rPr lang="ru-RU" sz="1200" dirty="0">
                  <a:solidFill>
                    <a:srgbClr val="000000"/>
                  </a:solidFill>
                </a:rPr>
                <a:t>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10" descr="http://www2.microsemi.com/images/wedc/Microprocessor/179-pin-creamic-PGA_pinsX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75" y="3476425"/>
              <a:ext cx="696643" cy="49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5650" y="4681979"/>
              <a:ext cx="1440000" cy="271704"/>
            </a:xfrm>
            <a:prstGeom prst="rect">
              <a:avLst/>
            </a:prstGeom>
            <a:noFill/>
          </p:spPr>
          <p:txBody>
            <a:bodyPr wrap="square" lIns="70954" tIns="35478" rIns="70954" bIns="35478" rtlCol="0">
              <a:spAutoFit/>
            </a:bodyPr>
            <a:lstStyle/>
            <a:p>
              <a:pPr algn="ctr" defTabSz="913995"/>
              <a:r>
                <a:rPr lang="en-US" sz="1300" b="1" dirty="0">
                  <a:solidFill>
                    <a:srgbClr val="373A36"/>
                  </a:solidFill>
                </a:rPr>
                <a:t>Set-Top-Box</a:t>
              </a:r>
              <a:endParaRPr lang="ru-RU" sz="1300" b="1" dirty="0">
                <a:solidFill>
                  <a:srgbClr val="373A36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99846" y="2921576"/>
              <a:ext cx="1351609" cy="1563184"/>
            </a:xfrm>
            <a:prstGeom prst="rect">
              <a:avLst/>
            </a:prstGeom>
            <a:noFill/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4696C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154677" y="4613624"/>
              <a:ext cx="6419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2909990" y="1921971"/>
            <a:ext cx="1759482" cy="3057442"/>
            <a:chOff x="2502808" y="2096295"/>
            <a:chExt cx="1759482" cy="305744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662549" y="2096295"/>
              <a:ext cx="1440000" cy="635746"/>
            </a:xfrm>
            <a:prstGeom prst="rect">
              <a:avLst/>
            </a:prstGeom>
          </p:spPr>
          <p:txBody>
            <a:bodyPr wrap="none" lIns="80957" tIns="40479" rIns="80957" bIns="40479">
              <a:spAutoFit/>
            </a:bodyPr>
            <a:lstStyle/>
            <a:p>
              <a:pPr algn="ctr" defTabSz="913995"/>
              <a:r>
                <a:rPr lang="en-US" sz="1200" b="1" dirty="0">
                  <a:solidFill>
                    <a:srgbClr val="000000"/>
                  </a:solidFill>
                </a:rPr>
                <a:t>2014-2016</a:t>
              </a: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</a:rPr>
                <a:t>2D MCU Wire Bond</a:t>
              </a: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</a:rPr>
                <a:t>BGA, LGA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2808" y="4681979"/>
              <a:ext cx="1759482" cy="471758"/>
            </a:xfrm>
            <a:prstGeom prst="rect">
              <a:avLst/>
            </a:prstGeom>
            <a:noFill/>
          </p:spPr>
          <p:txBody>
            <a:bodyPr wrap="square" lIns="70954" tIns="35478" rIns="70954" bIns="35478" rtlCol="0">
              <a:spAutoFit/>
            </a:bodyPr>
            <a:lstStyle/>
            <a:p>
              <a:pPr algn="ctr" defTabSz="913995"/>
              <a:r>
                <a:rPr lang="en-US" sz="1300" b="1" dirty="0" smtClean="0">
                  <a:solidFill>
                    <a:srgbClr val="373A36"/>
                  </a:solidFill>
                </a:rPr>
                <a:t>Consumer/</a:t>
              </a:r>
              <a:br>
                <a:rPr lang="en-US" sz="1300" b="1" dirty="0" smtClean="0">
                  <a:solidFill>
                    <a:srgbClr val="373A36"/>
                  </a:solidFill>
                </a:rPr>
              </a:br>
              <a:r>
                <a:rPr lang="en-US" sz="1300" b="1" dirty="0" smtClean="0">
                  <a:solidFill>
                    <a:srgbClr val="373A36"/>
                  </a:solidFill>
                </a:rPr>
                <a:t>Industrial chips, </a:t>
              </a:r>
              <a:r>
                <a:rPr lang="en-US" sz="1300" b="1" dirty="0" err="1" smtClean="0">
                  <a:solidFill>
                    <a:srgbClr val="373A36"/>
                  </a:solidFill>
                </a:rPr>
                <a:t>SiP</a:t>
              </a:r>
              <a:endParaRPr lang="ru-RU" sz="1300" b="1" dirty="0">
                <a:solidFill>
                  <a:srgbClr val="373A36"/>
                </a:solidFill>
              </a:endParaRPr>
            </a:p>
          </p:txBody>
        </p:sp>
        <p:pic>
          <p:nvPicPr>
            <p:cNvPr id="12" name="Picture 2" descr="U:\Documents\Market\SiP\IMG_03042014_190508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6" y="3476425"/>
              <a:ext cx="1024687" cy="50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2706745" y="2921576"/>
              <a:ext cx="1351609" cy="1563184"/>
            </a:xfrm>
            <a:prstGeom prst="rect">
              <a:avLst/>
            </a:prstGeom>
            <a:noFill/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4696C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061576" y="4613624"/>
              <a:ext cx="6419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5383812" y="1920018"/>
            <a:ext cx="1440000" cy="2859341"/>
            <a:chOff x="4729190" y="2094342"/>
            <a:chExt cx="1440000" cy="2859341"/>
          </a:xfrm>
        </p:grpSpPr>
        <p:sp>
          <p:nvSpPr>
            <p:cNvPr id="13" name="TextBox 12"/>
            <p:cNvSpPr txBox="1"/>
            <p:nvPr/>
          </p:nvSpPr>
          <p:spPr>
            <a:xfrm>
              <a:off x="4729190" y="4681979"/>
              <a:ext cx="1440000" cy="271704"/>
            </a:xfrm>
            <a:prstGeom prst="rect">
              <a:avLst/>
            </a:prstGeom>
            <a:noFill/>
          </p:spPr>
          <p:txBody>
            <a:bodyPr wrap="square" lIns="70954" tIns="35478" rIns="70954" bIns="35478" rtlCol="0">
              <a:spAutoFit/>
            </a:bodyPr>
            <a:lstStyle/>
            <a:p>
              <a:pPr algn="ctr" defTabSz="913995"/>
              <a:r>
                <a:rPr lang="en-US" sz="1300" b="1" dirty="0">
                  <a:solidFill>
                    <a:srgbClr val="373A36"/>
                  </a:solidFill>
                </a:rPr>
                <a:t>NAND / SSD</a:t>
              </a:r>
              <a:endParaRPr lang="ru-RU" sz="1300" b="1" dirty="0">
                <a:solidFill>
                  <a:srgbClr val="373A36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29190" y="2094342"/>
              <a:ext cx="1440000" cy="635746"/>
            </a:xfrm>
            <a:prstGeom prst="rect">
              <a:avLst/>
            </a:prstGeom>
          </p:spPr>
          <p:txBody>
            <a:bodyPr wrap="none" lIns="80957" tIns="40479" rIns="80957" bIns="40479">
              <a:spAutoFit/>
            </a:bodyPr>
            <a:lstStyle/>
            <a:p>
              <a:pPr algn="ctr" defTabSz="913995"/>
              <a:r>
                <a:rPr lang="ru-RU" sz="1200" b="1" dirty="0">
                  <a:solidFill>
                    <a:srgbClr val="000000"/>
                  </a:solidFill>
                </a:rPr>
                <a:t>2017</a:t>
              </a:r>
              <a:endParaRPr lang="en-US" sz="1200" b="1" dirty="0">
                <a:solidFill>
                  <a:srgbClr val="000000"/>
                </a:solidFill>
              </a:endParaRP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  <a:ea typeface="Tahoma" pitchFamily="34" charset="0"/>
                  <a:cs typeface="Calibri" panose="020F0502020204030204" pitchFamily="34" charset="0"/>
                </a:rPr>
                <a:t>Stack Dies, </a:t>
              </a:r>
              <a:r>
                <a:rPr lang="en-US" sz="1200" dirty="0" err="1">
                  <a:solidFill>
                    <a:srgbClr val="000000"/>
                  </a:solidFill>
                  <a:ea typeface="Tahoma" pitchFamily="34" charset="0"/>
                  <a:cs typeface="Calibri" panose="020F0502020204030204" pitchFamily="34" charset="0"/>
                </a:rPr>
                <a:t>SiP</a:t>
              </a:r>
              <a:endParaRPr lang="en-US" sz="1200" dirty="0">
                <a:solidFill>
                  <a:srgbClr val="000000"/>
                </a:solidFill>
                <a:ea typeface="Tahoma" pitchFamily="34" charset="0"/>
                <a:cs typeface="Calibri" panose="020F0502020204030204" pitchFamily="34" charset="0"/>
              </a:endParaRP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  <a:ea typeface="Tahoma" pitchFamily="34" charset="0"/>
                  <a:cs typeface="Calibri" panose="020F0502020204030204" pitchFamily="34" charset="0"/>
                </a:rPr>
                <a:t>BGA</a:t>
              </a: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724" y="3439125"/>
              <a:ext cx="908932" cy="469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773386" y="2921576"/>
              <a:ext cx="1351609" cy="1563184"/>
            </a:xfrm>
            <a:prstGeom prst="rect">
              <a:avLst/>
            </a:prstGeom>
            <a:noFill/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4696C"/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128217" y="4613624"/>
              <a:ext cx="6419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7538152" y="1920018"/>
            <a:ext cx="1759696" cy="3059395"/>
            <a:chOff x="7495676" y="2094342"/>
            <a:chExt cx="1759696" cy="3059395"/>
          </a:xfrm>
        </p:grpSpPr>
        <p:sp>
          <p:nvSpPr>
            <p:cNvPr id="16" name="TextBox 15"/>
            <p:cNvSpPr txBox="1"/>
            <p:nvPr/>
          </p:nvSpPr>
          <p:spPr>
            <a:xfrm>
              <a:off x="7495676" y="4681979"/>
              <a:ext cx="1759696" cy="471758"/>
            </a:xfrm>
            <a:prstGeom prst="rect">
              <a:avLst/>
            </a:prstGeom>
            <a:noFill/>
          </p:spPr>
          <p:txBody>
            <a:bodyPr wrap="square" lIns="70954" tIns="35478" rIns="70954" bIns="35478" rtlCol="0">
              <a:spAutoFit/>
            </a:bodyPr>
            <a:lstStyle/>
            <a:p>
              <a:pPr algn="ctr" defTabSz="913995"/>
              <a:r>
                <a:rPr lang="en-US" sz="1300" b="1" dirty="0">
                  <a:solidFill>
                    <a:srgbClr val="373A36"/>
                  </a:solidFill>
                </a:rPr>
                <a:t>Logic, RFID, Micro SD, Secure </a:t>
              </a:r>
              <a:r>
                <a:rPr lang="en-US" sz="1300" b="1" dirty="0" smtClean="0">
                  <a:solidFill>
                    <a:srgbClr val="373A36"/>
                  </a:solidFill>
                </a:rPr>
                <a:t>SSD, </a:t>
              </a:r>
              <a:r>
                <a:rPr lang="en-US" sz="1300" b="1" dirty="0" err="1" smtClean="0">
                  <a:solidFill>
                    <a:srgbClr val="373A36"/>
                  </a:solidFill>
                </a:rPr>
                <a:t>Ferri</a:t>
              </a:r>
              <a:r>
                <a:rPr lang="en-US" sz="1300" b="1" dirty="0" smtClean="0">
                  <a:solidFill>
                    <a:srgbClr val="373A36"/>
                  </a:solidFill>
                </a:rPr>
                <a:t> </a:t>
              </a:r>
              <a:r>
                <a:rPr lang="en-US" sz="1300" b="1" dirty="0">
                  <a:solidFill>
                    <a:srgbClr val="373A36"/>
                  </a:solidFill>
                </a:rPr>
                <a:t>SSD</a:t>
              </a:r>
              <a:endParaRPr lang="ru-RU" sz="1300" b="1" dirty="0">
                <a:solidFill>
                  <a:srgbClr val="373A36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655524" y="2094342"/>
              <a:ext cx="1440000" cy="635746"/>
            </a:xfrm>
            <a:prstGeom prst="rect">
              <a:avLst/>
            </a:prstGeom>
          </p:spPr>
          <p:txBody>
            <a:bodyPr wrap="square" lIns="80957" tIns="40479" rIns="80957" bIns="40479">
              <a:spAutoFit/>
            </a:bodyPr>
            <a:lstStyle/>
            <a:p>
              <a:pPr algn="ctr" defTabSz="913995"/>
              <a:r>
                <a:rPr lang="en-US" sz="1200" b="1" dirty="0">
                  <a:solidFill>
                    <a:srgbClr val="000000"/>
                  </a:solidFill>
                </a:rPr>
                <a:t>2018-2020 </a:t>
              </a: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</a:rPr>
                <a:t>FC, </a:t>
              </a:r>
              <a:r>
                <a:rPr lang="en-US" sz="1200" dirty="0" smtClean="0">
                  <a:solidFill>
                    <a:srgbClr val="373A36"/>
                  </a:solidFill>
                </a:rPr>
                <a:t>FCBGA,</a:t>
              </a:r>
              <a:br>
                <a:rPr lang="en-US" sz="1200" dirty="0" smtClean="0">
                  <a:solidFill>
                    <a:srgbClr val="373A36"/>
                  </a:solidFill>
                </a:rPr>
              </a:br>
              <a:r>
                <a:rPr lang="en-US" sz="1200" dirty="0" smtClean="0">
                  <a:solidFill>
                    <a:srgbClr val="373A36"/>
                  </a:solidFill>
                </a:rPr>
                <a:t>HSBGA, </a:t>
              </a:r>
              <a:r>
                <a:rPr lang="en-US" sz="1200" dirty="0" smtClean="0"/>
                <a:t>ceramic</a:t>
              </a:r>
              <a:endParaRPr lang="ru-RU" sz="1200" dirty="0">
                <a:solidFill>
                  <a:srgbClr val="373A36"/>
                </a:solidFill>
              </a:endParaRPr>
            </a:p>
          </p:txBody>
        </p:sp>
        <p:pic>
          <p:nvPicPr>
            <p:cNvPr id="18" name="Picture 2" descr="http://www.memscentral.com/examples/Images-examples/figC002-5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160" y="3434094"/>
              <a:ext cx="732728" cy="47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7699720" y="2921576"/>
              <a:ext cx="1351609" cy="1563184"/>
            </a:xfrm>
            <a:prstGeom prst="rect">
              <a:avLst/>
            </a:prstGeom>
            <a:noFill/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4696C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054551" y="4613624"/>
              <a:ext cx="6419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10012188" y="1931636"/>
            <a:ext cx="1440000" cy="3047777"/>
            <a:chOff x="9963268" y="2105960"/>
            <a:chExt cx="1440000" cy="3047777"/>
          </a:xfrm>
        </p:grpSpPr>
        <p:sp>
          <p:nvSpPr>
            <p:cNvPr id="19" name="TextBox 18"/>
            <p:cNvSpPr txBox="1"/>
            <p:nvPr/>
          </p:nvSpPr>
          <p:spPr>
            <a:xfrm>
              <a:off x="9963268" y="4681979"/>
              <a:ext cx="1440000" cy="471758"/>
            </a:xfrm>
            <a:prstGeom prst="rect">
              <a:avLst/>
            </a:prstGeom>
            <a:noFill/>
          </p:spPr>
          <p:txBody>
            <a:bodyPr wrap="square" lIns="70954" tIns="35478" rIns="70954" bIns="35478" rtlCol="0">
              <a:spAutoFit/>
            </a:bodyPr>
            <a:lstStyle/>
            <a:p>
              <a:pPr algn="ctr" defTabSz="913995"/>
              <a:r>
                <a:rPr lang="en-US" sz="1300" b="1" dirty="0">
                  <a:solidFill>
                    <a:srgbClr val="373A36"/>
                  </a:solidFill>
                </a:rPr>
                <a:t>Heterogeneous</a:t>
              </a:r>
            </a:p>
            <a:p>
              <a:pPr algn="ctr" defTabSz="913995"/>
              <a:r>
                <a:rPr lang="en-US" sz="1300" b="1" dirty="0">
                  <a:solidFill>
                    <a:srgbClr val="373A36"/>
                  </a:solidFill>
                </a:rPr>
                <a:t>Systems</a:t>
              </a:r>
              <a:endParaRPr lang="ru-RU" sz="1300" b="1" dirty="0">
                <a:solidFill>
                  <a:srgbClr val="373A36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963268" y="2105960"/>
              <a:ext cx="1440000" cy="635746"/>
            </a:xfrm>
            <a:prstGeom prst="rect">
              <a:avLst/>
            </a:prstGeom>
          </p:spPr>
          <p:txBody>
            <a:bodyPr wrap="square" lIns="80957" tIns="40479" rIns="80957" bIns="40479">
              <a:spAutoFit/>
            </a:bodyPr>
            <a:lstStyle/>
            <a:p>
              <a:pPr algn="ctr" defTabSz="913995"/>
              <a:r>
                <a:rPr lang="en-US" sz="1200" b="1" dirty="0">
                  <a:solidFill>
                    <a:srgbClr val="000000"/>
                  </a:solidFill>
                </a:rPr>
                <a:t>2021-2023 </a:t>
              </a: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</a:rPr>
                <a:t>2,5D </a:t>
              </a:r>
              <a:r>
                <a:rPr lang="en-US" sz="1200" dirty="0" err="1">
                  <a:solidFill>
                    <a:srgbClr val="000000"/>
                  </a:solidFill>
                </a:rPr>
                <a:t>PoP</a:t>
              </a:r>
              <a:r>
                <a:rPr lang="en-US" sz="1200" dirty="0">
                  <a:solidFill>
                    <a:srgbClr val="000000"/>
                  </a:solidFill>
                </a:rPr>
                <a:t> /3D </a:t>
              </a:r>
              <a:endParaRPr lang="ru-RU" sz="1200" dirty="0">
                <a:solidFill>
                  <a:srgbClr val="000000"/>
                </a:solidFill>
              </a:endParaRPr>
            </a:p>
            <a:p>
              <a:pPr algn="ctr" defTabSz="913995"/>
              <a:r>
                <a:rPr lang="en-US" sz="1200" dirty="0">
                  <a:solidFill>
                    <a:srgbClr val="000000"/>
                  </a:solidFill>
                </a:rPr>
                <a:t>Packaging</a:t>
              </a:r>
            </a:p>
          </p:txBody>
        </p: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661" y="3609791"/>
              <a:ext cx="847215" cy="241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10007464" y="2921576"/>
              <a:ext cx="1351609" cy="1563184"/>
            </a:xfrm>
            <a:prstGeom prst="rect">
              <a:avLst/>
            </a:prstGeom>
            <a:noFill/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4696C"/>
                </a:solidFill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0362295" y="4613624"/>
              <a:ext cx="6419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885794" y="5497718"/>
            <a:ext cx="5368392" cy="871868"/>
          </a:xfrm>
          <a:prstGeom prst="rect">
            <a:avLst/>
          </a:prstGeom>
          <a:noFill/>
        </p:spPr>
        <p:txBody>
          <a:bodyPr wrap="square" lIns="70954" tIns="35478" rIns="70954" bIns="35478" rtlCol="0">
            <a:spAutoFit/>
          </a:bodyPr>
          <a:lstStyle/>
          <a:p>
            <a:pPr marL="180921" lvl="1" indent="-180921"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Новые рынки</a:t>
            </a:r>
          </a:p>
          <a:p>
            <a:pPr marL="180921" lvl="1" indent="-180921"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Увеличение производственных мощностей</a:t>
            </a:r>
          </a:p>
          <a:p>
            <a:pPr marL="180921" lvl="1" indent="-180921">
              <a:spcAft>
                <a:spcPts val="600"/>
              </a:spcAft>
              <a:buClr>
                <a:srgbClr val="19B000"/>
              </a:buClr>
              <a:buFont typeface="Wingdings" pitchFamily="2" charset="2"/>
              <a:buChar char=""/>
              <a:tabLst>
                <a:tab pos="0" algn="l"/>
                <a:tab pos="914125" algn="l"/>
                <a:tab pos="1828251" algn="l"/>
                <a:tab pos="2742376" algn="l"/>
                <a:tab pos="3656501" algn="l"/>
                <a:tab pos="4570626" algn="l"/>
                <a:tab pos="5484752" algn="l"/>
                <a:tab pos="6398876" algn="l"/>
                <a:tab pos="7313002" algn="l"/>
                <a:tab pos="8227128" algn="l"/>
                <a:tab pos="9141252" algn="l"/>
                <a:tab pos="10055378" algn="l"/>
              </a:tabLst>
              <a:defRPr/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Привлечение российских и зарубежных заказчиков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84217" y="1190891"/>
            <a:ext cx="3873024" cy="590931"/>
          </a:xfrm>
        </p:spPr>
        <p:txBody>
          <a:bodyPr/>
          <a:lstStyle/>
          <a:p>
            <a:r>
              <a:rPr lang="ru-RU" sz="1800" b="1" dirty="0">
                <a:ea typeface="Tahoma" pitchFamily="34" charset="0"/>
                <a:cs typeface="Tahoma" pitchFamily="34" charset="0"/>
              </a:rPr>
              <a:t>Системы-в-корпусе для спутниковых </a:t>
            </a:r>
            <a:r>
              <a:rPr lang="en-US" sz="1800" b="1" dirty="0" smtClean="0">
                <a:ea typeface="Tahoma" pitchFamily="34" charset="0"/>
                <a:cs typeface="Tahoma" pitchFamily="34" charset="0"/>
              </a:rPr>
              <a:t/>
            </a:r>
            <a:br>
              <a:rPr lang="en-US" sz="1800" b="1" dirty="0" smtClean="0"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ea typeface="Tahoma" pitchFamily="34" charset="0"/>
                <a:cs typeface="Tahoma" pitchFamily="34" charset="0"/>
              </a:rPr>
              <a:t>телевизионных приставок</a:t>
            </a:r>
            <a:endParaRPr lang="ru-RU" sz="18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4F38-780D-7B40-835E-7901452ADD34}" type="slidenum">
              <a:rPr lang="x-none" smtClean="0"/>
              <a:t>9</a:t>
            </a:fld>
            <a:endParaRPr lang="x-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</a:t>
            </a:r>
            <a:r>
              <a:rPr lang="en-US" dirty="0" smtClean="0"/>
              <a:t>GS Nanotech</a:t>
            </a:r>
            <a:endParaRPr lang="ru-RU" dirty="0"/>
          </a:p>
        </p:txBody>
      </p:sp>
      <p:pic>
        <p:nvPicPr>
          <p:cNvPr id="5" name="Picture 2" descr="U:\Documents\PR\Electronica 2016\Presentation\IMG_2941_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7" t="19839" r="8154" b="17127"/>
          <a:stretch/>
        </p:blipFill>
        <p:spPr bwMode="auto">
          <a:xfrm>
            <a:off x="4994886" y="1766807"/>
            <a:ext cx="3301140" cy="13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tms.org/pubs/journals/JOM/9903/Frear-9903.fig.2.lg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464" y="3496460"/>
            <a:ext cx="2327984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.eet.com/media/1120651/freesipfigure2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024" y="5172759"/>
            <a:ext cx="3006258" cy="8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41563" y="2144720"/>
            <a:ext cx="2180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lang="en-US" sz="1600" dirty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D </a:t>
            </a:r>
            <a:r>
              <a:rPr lang="en-US" sz="1600" dirty="0" err="1" smtClean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SiP</a:t>
            </a:r>
            <a:endParaRPr lang="en-US" sz="1600" dirty="0" smtClean="0">
              <a:solidFill>
                <a:srgbClr val="28B24C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Wire Bond</a:t>
            </a:r>
            <a:endParaRPr lang="en-US" sz="1600" dirty="0">
              <a:solidFill>
                <a:srgbClr val="28B24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41563" y="3738889"/>
            <a:ext cx="2180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SiP</a:t>
            </a:r>
            <a:endParaRPr lang="en-US" sz="1600" dirty="0">
              <a:solidFill>
                <a:srgbClr val="28B24C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Flip Chip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41563" y="5322797"/>
            <a:ext cx="2750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Stacked </a:t>
            </a:r>
            <a:r>
              <a:rPr lang="en-US" sz="1600" dirty="0" smtClean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dies</a:t>
            </a:r>
          </a:p>
          <a:p>
            <a:r>
              <a:rPr lang="en-US" sz="1600" dirty="0" smtClean="0">
                <a:solidFill>
                  <a:srgbClr val="28B24C"/>
                </a:solidFill>
                <a:ea typeface="Tahoma" pitchFamily="34" charset="0"/>
                <a:cs typeface="Tahoma" pitchFamily="34" charset="0"/>
              </a:rPr>
              <a:t>Wire Bond + Flip Chip +Passive</a:t>
            </a:r>
            <a:endParaRPr lang="en-US" sz="1600" dirty="0">
              <a:solidFill>
                <a:srgbClr val="28B24C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87" r="22963"/>
          <a:stretch/>
        </p:blipFill>
        <p:spPr>
          <a:xfrm>
            <a:off x="874713" y="1984069"/>
            <a:ext cx="3736428" cy="407354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091193" y="3215897"/>
            <a:ext cx="67495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91193" y="4889714"/>
            <a:ext cx="67495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43" y="585207"/>
            <a:ext cx="1467055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6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9B24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B24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8996</TotalTime>
  <Words>1249</Words>
  <Application>Microsoft Office PowerPoint</Application>
  <PresentationFormat>Произвольный</PresentationFormat>
  <Paragraphs>434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Российские высокопроизводительные NVMе SSD от GS Nanotech</vt:lpstr>
      <vt:lpstr>GS Group — российский мультиотраслевой  инвестиционно-промышленный холдинг</vt:lpstr>
      <vt:lpstr>«Технополис GS» —  первый частный инновационный кластер в России</vt:lpstr>
      <vt:lpstr>Технополис GS – основные производства</vt:lpstr>
      <vt:lpstr>Ведущий разработчик микроэлектроники в России</vt:lpstr>
      <vt:lpstr>GS Nanotech</vt:lpstr>
      <vt:lpstr>Наши услуги</vt:lpstr>
      <vt:lpstr>Услуги контрактной сборки GS Nanotech. Дорожная карта</vt:lpstr>
      <vt:lpstr>Продукты GS Nanotech</vt:lpstr>
      <vt:lpstr>Клиентские и корпоративные твердотельные накопители (SSD)</vt:lpstr>
      <vt:lpstr>Программа развития NAND Flash</vt:lpstr>
      <vt:lpstr>Твердотельные накопители, которые производит GS Nanotech</vt:lpstr>
      <vt:lpstr>Технические характеристики SATA SSD GS Nanotech</vt:lpstr>
      <vt:lpstr>Технические характеристики PCIe/ NVMe SSD GS Nanotech</vt:lpstr>
      <vt:lpstr>Программа развития GS SSD</vt:lpstr>
      <vt:lpstr>Планы по включению GS SSD в перечень продукции по 719 ПП РФ</vt:lpstr>
      <vt:lpstr>Наши поставщики и партнеры</vt:lpstr>
      <vt:lpstr>Наши клиенты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Ываыаы а  ываы ваваы а</dc:title>
  <dc:creator>Евгений Рындин</dc:creator>
  <cp:lastModifiedBy>Беляков Сергей </cp:lastModifiedBy>
  <cp:revision>82</cp:revision>
  <dcterms:created xsi:type="dcterms:W3CDTF">2020-07-29T10:39:21Z</dcterms:created>
  <dcterms:modified xsi:type="dcterms:W3CDTF">2020-12-09T14:25:34Z</dcterms:modified>
</cp:coreProperties>
</file>